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33"/>
  </p:notesMasterIdLst>
  <p:handoutMasterIdLst>
    <p:handoutMasterId r:id="rId34"/>
  </p:handoutMasterIdLst>
  <p:sldIdLst>
    <p:sldId id="473" r:id="rId2"/>
    <p:sldId id="632" r:id="rId3"/>
    <p:sldId id="686" r:id="rId4"/>
    <p:sldId id="633" r:id="rId5"/>
    <p:sldId id="635" r:id="rId6"/>
    <p:sldId id="687" r:id="rId7"/>
    <p:sldId id="681" r:id="rId8"/>
    <p:sldId id="688" r:id="rId9"/>
    <p:sldId id="682" r:id="rId10"/>
    <p:sldId id="683" r:id="rId11"/>
    <p:sldId id="684" r:id="rId12"/>
    <p:sldId id="685" r:id="rId13"/>
    <p:sldId id="641" r:id="rId14"/>
    <p:sldId id="642" r:id="rId15"/>
    <p:sldId id="644" r:id="rId16"/>
    <p:sldId id="645" r:id="rId17"/>
    <p:sldId id="646" r:id="rId18"/>
    <p:sldId id="648" r:id="rId19"/>
    <p:sldId id="693" r:id="rId20"/>
    <p:sldId id="649" r:id="rId21"/>
    <p:sldId id="650" r:id="rId22"/>
    <p:sldId id="653" r:id="rId23"/>
    <p:sldId id="654" r:id="rId24"/>
    <p:sldId id="655" r:id="rId25"/>
    <p:sldId id="656" r:id="rId26"/>
    <p:sldId id="657" r:id="rId27"/>
    <p:sldId id="658" r:id="rId28"/>
    <p:sldId id="659" r:id="rId29"/>
    <p:sldId id="694" r:id="rId30"/>
    <p:sldId id="695" r:id="rId31"/>
    <p:sldId id="660" r:id="rId32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CC0000"/>
    <a:srgbClr val="006699"/>
    <a:srgbClr val="0000FF"/>
    <a:srgbClr val="0066FF"/>
    <a:srgbClr val="DD0111"/>
    <a:srgbClr val="990033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4544" autoAdjust="0"/>
    <p:restoredTop sz="94707" autoAdjust="0"/>
  </p:normalViewPr>
  <p:slideViewPr>
    <p:cSldViewPr snapToGrid="0">
      <p:cViewPr varScale="1">
        <p:scale>
          <a:sx n="73" d="100"/>
          <a:sy n="73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61ED65A-24A8-4148-862F-75BD7A3A1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3238"/>
            <a:ext cx="54864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698150F-81EE-4AE6-8690-A23BAD8B2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1CC1F0-D6BC-43E4-9EC8-CDD60026DF53}" type="slidenum">
              <a:rPr lang="en-US"/>
              <a:pPr/>
              <a:t>1</a:t>
            </a:fld>
            <a:endParaRPr 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5D056-91B8-4CAA-906A-97CD7ECE973D}" type="slidenum">
              <a:rPr lang="en-US"/>
              <a:pPr/>
              <a:t>10</a:t>
            </a:fld>
            <a:endParaRPr lang="en-US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D52FA-013B-4465-A84C-D8C8AA428B36}" type="slidenum">
              <a:rPr lang="en-US"/>
              <a:pPr/>
              <a:t>11</a:t>
            </a:fld>
            <a:endParaRPr lang="en-US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3C2AE-F0A9-40B1-B957-54C9C3D4463F}" type="slidenum">
              <a:rPr lang="en-US"/>
              <a:pPr/>
              <a:t>12</a:t>
            </a:fld>
            <a:endParaRPr lang="en-US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E38A8-92BA-48D2-8C35-2F6C022031DA}" type="slidenum">
              <a:rPr lang="en-US"/>
              <a:pPr/>
              <a:t>13</a:t>
            </a:fld>
            <a:endParaRPr lang="en-US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4E8D3-D6FF-4300-817A-5FB79468DE41}" type="slidenum">
              <a:rPr lang="en-US"/>
              <a:pPr/>
              <a:t>14</a:t>
            </a:fld>
            <a:endParaRPr lang="en-US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48618-DD02-4D9A-BC8C-8F92E90E4551}" type="slidenum">
              <a:rPr lang="en-US"/>
              <a:pPr/>
              <a:t>15</a:t>
            </a:fld>
            <a:endParaRPr lang="en-US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9ADC13-B11B-47CA-BD50-CC75D0FE4FE6}" type="slidenum">
              <a:rPr lang="en-US"/>
              <a:pPr/>
              <a:t>16</a:t>
            </a:fld>
            <a:endParaRPr lang="en-US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39FF7B-4629-4869-9614-1469E3BE3A0B}" type="slidenum">
              <a:rPr lang="en-US"/>
              <a:pPr/>
              <a:t>17</a:t>
            </a:fld>
            <a:endParaRPr lang="en-US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A09C6-FA75-4B3F-B7E3-72B0E76076B1}" type="slidenum">
              <a:rPr lang="en-US"/>
              <a:pPr/>
              <a:t>18</a:t>
            </a:fld>
            <a:endParaRPr lang="en-US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057FEF-8014-4C97-B63E-E61D8C8342AC}" type="slidenum">
              <a:rPr lang="en-US"/>
              <a:pPr/>
              <a:t>19</a:t>
            </a:fld>
            <a:endParaRPr lang="en-US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209FE8-9B7C-4EEE-B710-2E567B6FC97F}" type="slidenum">
              <a:rPr lang="en-US"/>
              <a:pPr/>
              <a:t>2</a:t>
            </a:fld>
            <a:endParaRPr 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8FC6B-F0B4-417A-AC1A-E799EE6B990E}" type="slidenum">
              <a:rPr lang="en-US"/>
              <a:pPr/>
              <a:t>20</a:t>
            </a:fld>
            <a:endParaRPr lang="en-US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583199-62C5-44D6-ADBD-C45E1B16AE47}" type="slidenum">
              <a:rPr lang="en-US"/>
              <a:pPr/>
              <a:t>21</a:t>
            </a:fld>
            <a:endParaRPr lang="en-US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E8B027-798A-434E-A733-C28BDBD9CE05}" type="slidenum">
              <a:rPr lang="en-US"/>
              <a:pPr/>
              <a:t>22</a:t>
            </a:fld>
            <a:endParaRPr lang="en-US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553A18-09B4-4EEC-8D7B-5CC62A7E7B16}" type="slidenum">
              <a:rPr lang="en-US"/>
              <a:pPr/>
              <a:t>23</a:t>
            </a:fld>
            <a:endParaRPr lang="en-US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37A043-CF9B-467D-9320-C607051C7E5C}" type="slidenum">
              <a:rPr lang="en-US"/>
              <a:pPr/>
              <a:t>24</a:t>
            </a:fld>
            <a:endParaRPr lang="en-US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B3CBFD-ED3A-416A-AFCD-798DFFDCEEC2}" type="slidenum">
              <a:rPr lang="en-US"/>
              <a:pPr/>
              <a:t>25</a:t>
            </a:fld>
            <a:endParaRPr lang="en-US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D8983-8054-4E9F-A0A5-32A648A6FF61}" type="slidenum">
              <a:rPr lang="en-US"/>
              <a:pPr/>
              <a:t>26</a:t>
            </a:fld>
            <a:endParaRPr lang="en-US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00DF3-6173-4C67-8EC7-EB855165D1CE}" type="slidenum">
              <a:rPr lang="en-US"/>
              <a:pPr/>
              <a:t>27</a:t>
            </a:fld>
            <a:endParaRPr lang="en-US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3674C-BAAC-43FB-BE04-E1356C0220C8}" type="slidenum">
              <a:rPr lang="en-US"/>
              <a:pPr/>
              <a:t>28</a:t>
            </a:fld>
            <a:endParaRPr lang="en-US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C39DF-F710-41F6-B5C4-52D2137E6DEA}" type="slidenum">
              <a:rPr lang="en-US"/>
              <a:pPr/>
              <a:t>29</a:t>
            </a:fld>
            <a:endParaRPr lang="en-US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75B60-7250-49A9-8974-2544D4DC3EBB}" type="slidenum">
              <a:rPr lang="en-US"/>
              <a:pPr/>
              <a:t>3</a:t>
            </a:fld>
            <a:endParaRPr 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E68420-A40F-4B07-949C-60C26C6036AF}" type="slidenum">
              <a:rPr lang="en-US"/>
              <a:pPr/>
              <a:t>30</a:t>
            </a:fld>
            <a:endParaRPr lang="en-US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A12751-05F1-4F0A-9C63-E24370315F73}" type="slidenum">
              <a:rPr lang="en-US"/>
              <a:pPr/>
              <a:t>31</a:t>
            </a:fld>
            <a:endParaRPr lang="en-US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0B7F27-E459-45FE-B9FD-61837766062F}" type="slidenum">
              <a:rPr lang="en-US"/>
              <a:pPr/>
              <a:t>4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EA4E2B-3B22-4C82-A001-EA116915F25D}" type="slidenum">
              <a:rPr lang="en-US"/>
              <a:pPr/>
              <a:t>5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7B746-69E1-4E20-AA02-B3D009671F12}" type="slidenum">
              <a:rPr lang="en-US"/>
              <a:pPr/>
              <a:t>6</a:t>
            </a:fld>
            <a:endParaRPr 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6F768-7E29-41B7-B2F5-6BBF0B445053}" type="slidenum">
              <a:rPr lang="en-US"/>
              <a:pPr/>
              <a:t>7</a:t>
            </a:fld>
            <a:endParaRPr 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95ADB-7E3C-430E-95C8-627D923016E2}" type="slidenum">
              <a:rPr lang="en-US"/>
              <a:pPr/>
              <a:t>8</a:t>
            </a:fld>
            <a:endParaRPr lang="en-US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5AD5B-0A0B-40B7-AA34-D0E5A2B22C90}" type="slidenum">
              <a:rPr lang="en-US"/>
              <a:pPr/>
              <a:t>9</a:t>
            </a:fld>
            <a:endParaRPr lang="en-US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CS 477/677 - Lecture 11</a:t>
            </a: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0774F-1717-4375-806A-10ADA4797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8CCA-678C-4C57-97D5-C0781FCC3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AF489-03B6-4BC1-A361-534AC0A2E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1D215-5BD7-45E3-98EB-18828F81B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3DF5C-5D45-4E91-9F38-D4345C698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741BF-A827-4D92-9062-31ED65DF2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98158-B3F8-48A3-AE5E-6C2C30782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EBCD8-E1CD-48DC-BB8F-5C2802714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1472-02FB-407C-81F0-AF22C6715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E9C26-31D8-40A8-AB2D-5B00424AA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05150-3E22-4543-8BF3-0C0DCB136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0202-F86C-4440-B602-171192015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77EF5-E258-4FEA-B83D-26863619C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5E9583F-EE87-4F1F-AEC0-BF8CE13F8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5" r:id="rId2"/>
    <p:sldLayoutId id="2147483704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5" r:id="rId9"/>
    <p:sldLayoutId id="2147483701" r:id="rId10"/>
    <p:sldLayoutId id="2147483702" r:id="rId11"/>
    <p:sldLayoutId id="2147483706" r:id="rId12"/>
    <p:sldLayoutId id="2147483707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22288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Red Black tree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r>
              <a:rPr lang="en-US" smtClean="0"/>
              <a:t>Claim 2 (cont’d)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111250"/>
            <a:ext cx="8329612" cy="581342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smtClean="0"/>
              <a:t>Inductive step: </a:t>
            </a:r>
          </a:p>
          <a:p>
            <a:pPr>
              <a:lnSpc>
                <a:spcPct val="120000"/>
              </a:lnSpc>
            </a:pPr>
            <a:r>
              <a:rPr lang="en-US" sz="2400" smtClean="0"/>
              <a:t>Prove it for </a:t>
            </a:r>
            <a:r>
              <a:rPr lang="en-US" sz="2400" smtClean="0">
                <a:latin typeface="Comic Sans MS" pitchFamily="66" charset="0"/>
              </a:rPr>
              <a:t>h[x]=h</a:t>
            </a:r>
            <a:endParaRPr lang="en-US" sz="2400" b="1" smtClean="0"/>
          </a:p>
          <a:p>
            <a:r>
              <a:rPr lang="en-US" sz="2400" smtClean="0"/>
              <a:t>Let </a:t>
            </a:r>
            <a:r>
              <a:rPr lang="en-US" sz="2400" smtClean="0">
                <a:latin typeface="Comic Sans MS" pitchFamily="66" charset="0"/>
              </a:rPr>
              <a:t>bh(x) = b, then</a:t>
            </a:r>
            <a:r>
              <a:rPr lang="en-US" sz="2400" smtClean="0"/>
              <a:t> any child </a:t>
            </a:r>
            <a:r>
              <a:rPr lang="en-US" sz="2400" smtClean="0">
                <a:latin typeface="Comic Sans MS" pitchFamily="66" charset="0"/>
              </a:rPr>
              <a:t>y</a:t>
            </a:r>
            <a:r>
              <a:rPr lang="en-US" sz="2400" smtClean="0"/>
              <a:t> of </a:t>
            </a:r>
            <a:r>
              <a:rPr lang="en-US" sz="2400" smtClean="0">
                <a:latin typeface="Comic Sans MS" pitchFamily="66" charset="0"/>
              </a:rPr>
              <a:t>x</a:t>
            </a:r>
            <a:r>
              <a:rPr lang="en-US" sz="2400" smtClean="0"/>
              <a:t> has: </a:t>
            </a:r>
          </a:p>
          <a:p>
            <a:pPr lvl="1"/>
            <a:r>
              <a:rPr lang="en-US" sz="2000" smtClean="0">
                <a:solidFill>
                  <a:srgbClr val="008080"/>
                </a:solidFill>
                <a:latin typeface="Comic Sans MS" pitchFamily="66" charset="0"/>
              </a:rPr>
              <a:t>bh (y)</a:t>
            </a:r>
            <a:r>
              <a:rPr lang="en-US" sz="2000" smtClean="0">
                <a:latin typeface="Comic Sans MS" pitchFamily="66" charset="0"/>
              </a:rPr>
              <a:t> =</a:t>
            </a:r>
            <a:endParaRPr lang="en-US" sz="2000" smtClean="0"/>
          </a:p>
          <a:p>
            <a:pPr lvl="1"/>
            <a:r>
              <a:rPr lang="en-US" sz="2000" smtClean="0">
                <a:solidFill>
                  <a:srgbClr val="008080"/>
                </a:solidFill>
                <a:latin typeface="Comic Sans MS" pitchFamily="66" charset="0"/>
              </a:rPr>
              <a:t>bh (y)</a:t>
            </a:r>
            <a:r>
              <a:rPr lang="en-US" sz="2000" smtClean="0"/>
              <a:t> =</a:t>
            </a:r>
          </a:p>
          <a:p>
            <a:endParaRPr lang="en-US" sz="2400" smtClean="0"/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8640F-0747-4BFE-AEB7-1E1FD8198F5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6389" name="Text Box 18"/>
          <p:cNvSpPr txBox="1">
            <a:spLocks noChangeArrowheads="1"/>
          </p:cNvSpPr>
          <p:nvPr/>
        </p:nvSpPr>
        <p:spPr bwMode="auto">
          <a:xfrm>
            <a:off x="2266950" y="2482850"/>
            <a:ext cx="280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Comic Sans MS" pitchFamily="66" charset="0"/>
              </a:rPr>
              <a:t>b</a:t>
            </a:r>
            <a:r>
              <a:rPr lang="en-US" sz="2000"/>
              <a:t> (if the child is </a:t>
            </a:r>
            <a:r>
              <a:rPr lang="en-US" sz="2000" b="1">
                <a:solidFill>
                  <a:srgbClr val="DD0111"/>
                </a:solidFill>
              </a:rPr>
              <a:t>red</a:t>
            </a:r>
            <a:r>
              <a:rPr lang="en-US" sz="2000"/>
              <a:t>), or</a:t>
            </a:r>
          </a:p>
        </p:txBody>
      </p:sp>
      <p:sp>
        <p:nvSpPr>
          <p:cNvPr id="16390" name="Text Box 19"/>
          <p:cNvSpPr txBox="1">
            <a:spLocks noChangeArrowheads="1"/>
          </p:cNvSpPr>
          <p:nvPr/>
        </p:nvSpPr>
        <p:spPr bwMode="auto">
          <a:xfrm>
            <a:off x="2243138" y="2859088"/>
            <a:ext cx="306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b - 1</a:t>
            </a:r>
            <a:r>
              <a:rPr lang="en-US" sz="2000"/>
              <a:t> (if the child is </a:t>
            </a:r>
            <a:r>
              <a:rPr lang="en-US" sz="2000" b="1"/>
              <a:t>black</a:t>
            </a:r>
            <a:r>
              <a:rPr lang="en-US" sz="2000"/>
              <a:t>)</a:t>
            </a:r>
          </a:p>
        </p:txBody>
      </p:sp>
      <p:grpSp>
        <p:nvGrpSpPr>
          <p:cNvPr id="16391" name="Group 40"/>
          <p:cNvGrpSpPr>
            <a:grpSpLocks/>
          </p:cNvGrpSpPr>
          <p:nvPr/>
        </p:nvGrpSpPr>
        <p:grpSpPr bwMode="auto">
          <a:xfrm>
            <a:off x="1697038" y="3627438"/>
            <a:ext cx="4708525" cy="2355850"/>
            <a:chOff x="1042" y="2154"/>
            <a:chExt cx="2966" cy="1484"/>
          </a:xfrm>
        </p:grpSpPr>
        <p:grpSp>
          <p:nvGrpSpPr>
            <p:cNvPr id="16404" name="Group 4"/>
            <p:cNvGrpSpPr>
              <a:grpSpLocks noChangeAspect="1"/>
            </p:cNvGrpSpPr>
            <p:nvPr/>
          </p:nvGrpSpPr>
          <p:grpSpPr bwMode="auto">
            <a:xfrm>
              <a:off x="1710" y="2450"/>
              <a:ext cx="2298" cy="1188"/>
              <a:chOff x="1526" y="2294"/>
              <a:chExt cx="3062" cy="1583"/>
            </a:xfrm>
          </p:grpSpPr>
          <p:sp>
            <p:nvSpPr>
              <p:cNvPr id="16411" name="Oval 5"/>
              <p:cNvSpPr>
                <a:spLocks noChangeAspect="1" noChangeArrowheads="1"/>
              </p:cNvSpPr>
              <p:nvPr/>
            </p:nvSpPr>
            <p:spPr bwMode="auto">
              <a:xfrm>
                <a:off x="2239" y="2294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26</a:t>
                </a:r>
              </a:p>
            </p:txBody>
          </p:sp>
          <p:sp>
            <p:nvSpPr>
              <p:cNvPr id="16412" name="Oval 6"/>
              <p:cNvSpPr>
                <a:spLocks noChangeAspect="1" noChangeArrowheads="1"/>
              </p:cNvSpPr>
              <p:nvPr/>
            </p:nvSpPr>
            <p:spPr bwMode="auto">
              <a:xfrm>
                <a:off x="1526" y="2722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17</a:t>
                </a:r>
              </a:p>
            </p:txBody>
          </p:sp>
          <p:sp>
            <p:nvSpPr>
              <p:cNvPr id="16413" name="Oval 7"/>
              <p:cNvSpPr>
                <a:spLocks noChangeAspect="1" noChangeArrowheads="1"/>
              </p:cNvSpPr>
              <p:nvPr/>
            </p:nvSpPr>
            <p:spPr bwMode="auto">
              <a:xfrm>
                <a:off x="2951" y="2722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41</a:t>
                </a:r>
              </a:p>
            </p:txBody>
          </p:sp>
          <p:sp>
            <p:nvSpPr>
              <p:cNvPr id="16414" name="Oval 8"/>
              <p:cNvSpPr>
                <a:spLocks noChangeAspect="1" noChangeArrowheads="1"/>
              </p:cNvSpPr>
              <p:nvPr/>
            </p:nvSpPr>
            <p:spPr bwMode="auto">
              <a:xfrm>
                <a:off x="2239" y="3166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30</a:t>
                </a:r>
              </a:p>
            </p:txBody>
          </p:sp>
          <p:sp>
            <p:nvSpPr>
              <p:cNvPr id="16415" name="Oval 9"/>
              <p:cNvSpPr>
                <a:spLocks noChangeAspect="1" noChangeArrowheads="1"/>
              </p:cNvSpPr>
              <p:nvPr/>
            </p:nvSpPr>
            <p:spPr bwMode="auto">
              <a:xfrm>
                <a:off x="3656" y="3166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47</a:t>
                </a:r>
              </a:p>
            </p:txBody>
          </p:sp>
          <p:sp>
            <p:nvSpPr>
              <p:cNvPr id="16416" name="Oval 10"/>
              <p:cNvSpPr>
                <a:spLocks noChangeAspect="1" noChangeArrowheads="1"/>
              </p:cNvSpPr>
              <p:nvPr/>
            </p:nvSpPr>
            <p:spPr bwMode="auto">
              <a:xfrm>
                <a:off x="2878" y="3594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38</a:t>
                </a:r>
              </a:p>
            </p:txBody>
          </p:sp>
          <p:sp>
            <p:nvSpPr>
              <p:cNvPr id="16417" name="Oval 11"/>
              <p:cNvSpPr>
                <a:spLocks noChangeAspect="1" noChangeArrowheads="1"/>
              </p:cNvSpPr>
              <p:nvPr/>
            </p:nvSpPr>
            <p:spPr bwMode="auto">
              <a:xfrm>
                <a:off x="4295" y="3594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50</a:t>
                </a:r>
              </a:p>
            </p:txBody>
          </p:sp>
          <p:sp>
            <p:nvSpPr>
              <p:cNvPr id="16418" name="Line 12"/>
              <p:cNvSpPr>
                <a:spLocks noChangeAspect="1" noChangeShapeType="1"/>
              </p:cNvSpPr>
              <p:nvPr/>
            </p:nvSpPr>
            <p:spPr bwMode="auto">
              <a:xfrm rot="3600000">
                <a:off x="2024" y="2382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19" name="Line 13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2738" y="2382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20" name="Line 14"/>
              <p:cNvSpPr>
                <a:spLocks noChangeAspect="1" noChangeShapeType="1"/>
              </p:cNvSpPr>
              <p:nvPr/>
            </p:nvSpPr>
            <p:spPr bwMode="auto">
              <a:xfrm rot="3600000">
                <a:off x="2746" y="2832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21" name="Line 15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3444" y="2832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22" name="Line 16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2712" y="3277"/>
                <a:ext cx="5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23" name="Line 17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4136" y="3277"/>
                <a:ext cx="5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6405" name="Text Box 20"/>
            <p:cNvSpPr txBox="1">
              <a:spLocks noChangeArrowheads="1"/>
            </p:cNvSpPr>
            <p:nvPr/>
          </p:nvSpPr>
          <p:spPr bwMode="auto">
            <a:xfrm>
              <a:off x="2389" y="225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6406" name="Text Box 35"/>
            <p:cNvSpPr txBox="1">
              <a:spLocks noChangeArrowheads="1"/>
            </p:cNvSpPr>
            <p:nvPr/>
          </p:nvSpPr>
          <p:spPr bwMode="auto">
            <a:xfrm>
              <a:off x="1547" y="2571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  <a:r>
                <a:rPr lang="en-US" baseline="-25000"/>
                <a:t>1</a:t>
              </a:r>
            </a:p>
          </p:txBody>
        </p:sp>
        <p:sp>
          <p:nvSpPr>
            <p:cNvPr id="16407" name="Text Box 36"/>
            <p:cNvSpPr txBox="1">
              <a:spLocks noChangeArrowheads="1"/>
            </p:cNvSpPr>
            <p:nvPr/>
          </p:nvSpPr>
          <p:spPr bwMode="auto">
            <a:xfrm>
              <a:off x="3022" y="2605"/>
              <a:ext cx="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  <a:r>
                <a:rPr lang="en-US" baseline="-25000"/>
                <a:t>2</a:t>
              </a:r>
            </a:p>
          </p:txBody>
        </p:sp>
        <p:sp>
          <p:nvSpPr>
            <p:cNvPr id="16408" name="Text Box 37"/>
            <p:cNvSpPr txBox="1">
              <a:spLocks noChangeArrowheads="1"/>
            </p:cNvSpPr>
            <p:nvPr/>
          </p:nvSpPr>
          <p:spPr bwMode="auto">
            <a:xfrm>
              <a:off x="3322" y="2513"/>
              <a:ext cx="4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bh = 2</a:t>
              </a:r>
            </a:p>
          </p:txBody>
        </p:sp>
        <p:sp>
          <p:nvSpPr>
            <p:cNvPr id="16409" name="Text Box 38"/>
            <p:cNvSpPr txBox="1">
              <a:spLocks noChangeArrowheads="1"/>
            </p:cNvSpPr>
            <p:nvPr/>
          </p:nvSpPr>
          <p:spPr bwMode="auto">
            <a:xfrm>
              <a:off x="2579" y="2154"/>
              <a:ext cx="4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bh = 2</a:t>
              </a:r>
            </a:p>
          </p:txBody>
        </p:sp>
        <p:sp>
          <p:nvSpPr>
            <p:cNvPr id="16410" name="Text Box 39"/>
            <p:cNvSpPr txBox="1">
              <a:spLocks noChangeArrowheads="1"/>
            </p:cNvSpPr>
            <p:nvPr/>
          </p:nvSpPr>
          <p:spPr bwMode="auto">
            <a:xfrm>
              <a:off x="1042" y="2751"/>
              <a:ext cx="46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</p:grpSp>
      <p:sp>
        <p:nvSpPr>
          <p:cNvPr id="16392" name="AutoShape 79"/>
          <p:cNvSpPr>
            <a:spLocks noChangeArrowheads="1"/>
          </p:cNvSpPr>
          <p:nvPr/>
        </p:nvSpPr>
        <p:spPr bwMode="auto">
          <a:xfrm>
            <a:off x="2162175" y="5203825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16393" name="AutoShape 80"/>
          <p:cNvSpPr>
            <a:spLocks noChangeArrowheads="1"/>
          </p:cNvSpPr>
          <p:nvPr/>
        </p:nvSpPr>
        <p:spPr bwMode="auto">
          <a:xfrm>
            <a:off x="2817813" y="5203825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16394" name="AutoShape 81"/>
          <p:cNvSpPr>
            <a:spLocks noChangeArrowheads="1"/>
          </p:cNvSpPr>
          <p:nvPr/>
        </p:nvSpPr>
        <p:spPr bwMode="auto">
          <a:xfrm>
            <a:off x="3335338" y="5757863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16395" name="AutoShape 82"/>
          <p:cNvSpPr>
            <a:spLocks noChangeArrowheads="1"/>
          </p:cNvSpPr>
          <p:nvPr/>
        </p:nvSpPr>
        <p:spPr bwMode="auto">
          <a:xfrm>
            <a:off x="5156200" y="5738813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16396" name="AutoShape 83"/>
          <p:cNvSpPr>
            <a:spLocks noChangeArrowheads="1"/>
          </p:cNvSpPr>
          <p:nvPr/>
        </p:nvSpPr>
        <p:spPr bwMode="auto">
          <a:xfrm>
            <a:off x="6511925" y="6403975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16397" name="AutoShape 84"/>
          <p:cNvSpPr>
            <a:spLocks noChangeArrowheads="1"/>
          </p:cNvSpPr>
          <p:nvPr/>
        </p:nvSpPr>
        <p:spPr bwMode="auto">
          <a:xfrm>
            <a:off x="5695950" y="63896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16398" name="Line 85"/>
          <p:cNvSpPr>
            <a:spLocks noChangeShapeType="1"/>
          </p:cNvSpPr>
          <p:nvPr/>
        </p:nvSpPr>
        <p:spPr bwMode="auto">
          <a:xfrm flipH="1">
            <a:off x="2327275" y="4951413"/>
            <a:ext cx="563563" cy="25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6399" name="Line 86"/>
          <p:cNvSpPr>
            <a:spLocks noChangeShapeType="1"/>
          </p:cNvSpPr>
          <p:nvPr/>
        </p:nvSpPr>
        <p:spPr bwMode="auto">
          <a:xfrm>
            <a:off x="2900363" y="4959350"/>
            <a:ext cx="23971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6400" name="Line 87"/>
          <p:cNvSpPr>
            <a:spLocks noChangeShapeType="1"/>
          </p:cNvSpPr>
          <p:nvPr/>
        </p:nvSpPr>
        <p:spPr bwMode="auto">
          <a:xfrm flipH="1">
            <a:off x="3556000" y="5476875"/>
            <a:ext cx="18415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6401" name="Line 88"/>
          <p:cNvSpPr>
            <a:spLocks noChangeShapeType="1"/>
          </p:cNvSpPr>
          <p:nvPr/>
        </p:nvSpPr>
        <p:spPr bwMode="auto">
          <a:xfrm flipH="1">
            <a:off x="5375275" y="5476875"/>
            <a:ext cx="55563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6402" name="Line 89"/>
          <p:cNvSpPr>
            <a:spLocks noChangeShapeType="1"/>
          </p:cNvSpPr>
          <p:nvPr/>
        </p:nvSpPr>
        <p:spPr bwMode="auto">
          <a:xfrm flipH="1">
            <a:off x="5929313" y="5984875"/>
            <a:ext cx="3048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6403" name="Line 90"/>
          <p:cNvSpPr>
            <a:spLocks noChangeShapeType="1"/>
          </p:cNvSpPr>
          <p:nvPr/>
        </p:nvSpPr>
        <p:spPr bwMode="auto">
          <a:xfrm>
            <a:off x="6234113" y="5984875"/>
            <a:ext cx="517525" cy="388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smtClean="0"/>
              <a:t>Claim 2 (cont’d)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022350"/>
            <a:ext cx="6154737" cy="52133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mtClean="0"/>
              <a:t>Using inductive hypothesis, the number  of internal nodes for each child of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  is at least: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>			2</a:t>
            </a:r>
            <a:r>
              <a:rPr lang="en-US" baseline="30000" smtClean="0">
                <a:latin typeface="Comic Sans MS" pitchFamily="66" charset="0"/>
              </a:rPr>
              <a:t>bh(x) - 1</a:t>
            </a:r>
            <a:r>
              <a:rPr lang="en-US" smtClean="0">
                <a:latin typeface="Comic Sans MS" pitchFamily="66" charset="0"/>
              </a:rPr>
              <a:t> - 1</a:t>
            </a:r>
            <a:endParaRPr lang="en-US" smtClean="0"/>
          </a:p>
          <a:p>
            <a:pPr>
              <a:lnSpc>
                <a:spcPct val="120000"/>
              </a:lnSpc>
            </a:pPr>
            <a:r>
              <a:rPr lang="en-US" smtClean="0"/>
              <a:t>The subtree rooted at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 contains at least: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>	(2</a:t>
            </a:r>
            <a:r>
              <a:rPr lang="en-US" baseline="30000" smtClean="0">
                <a:latin typeface="Comic Sans MS" pitchFamily="66" charset="0"/>
              </a:rPr>
              <a:t>bh(x) - 1</a:t>
            </a:r>
            <a:r>
              <a:rPr lang="en-US" smtClean="0">
                <a:latin typeface="Comic Sans MS" pitchFamily="66" charset="0"/>
              </a:rPr>
              <a:t> – 1) + (2</a:t>
            </a:r>
            <a:r>
              <a:rPr lang="en-US" baseline="30000" smtClean="0">
                <a:latin typeface="Comic Sans MS" pitchFamily="66" charset="0"/>
              </a:rPr>
              <a:t>bh(x) - 1</a:t>
            </a:r>
            <a:r>
              <a:rPr lang="en-US" smtClean="0">
                <a:latin typeface="Comic Sans MS" pitchFamily="66" charset="0"/>
              </a:rPr>
              <a:t> – 1) + 1 =</a:t>
            </a:r>
            <a:r>
              <a:rPr lang="en-US" smtClean="0"/>
              <a:t>	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>	2 · (2</a:t>
            </a:r>
            <a:r>
              <a:rPr lang="en-US" baseline="30000" smtClean="0">
                <a:latin typeface="Comic Sans MS" pitchFamily="66" charset="0"/>
              </a:rPr>
              <a:t>bh(x) - 1</a:t>
            </a:r>
            <a:r>
              <a:rPr lang="en-US" smtClean="0">
                <a:latin typeface="Comic Sans MS" pitchFamily="66" charset="0"/>
              </a:rPr>
              <a:t> - 1) + 1 =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>	2</a:t>
            </a:r>
            <a:r>
              <a:rPr lang="en-US" baseline="30000" smtClean="0">
                <a:latin typeface="Comic Sans MS" pitchFamily="66" charset="0"/>
              </a:rPr>
              <a:t>bh(x) </a:t>
            </a:r>
            <a:r>
              <a:rPr lang="en-US" smtClean="0">
                <a:latin typeface="Comic Sans MS" pitchFamily="66" charset="0"/>
              </a:rPr>
              <a:t>- 1</a:t>
            </a:r>
            <a:r>
              <a:rPr lang="en-US" smtClean="0"/>
              <a:t>   internal nodes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A45B8-A704-4E14-819A-50B507917AE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grpSp>
        <p:nvGrpSpPr>
          <p:cNvPr id="17413" name="Group 12"/>
          <p:cNvGrpSpPr>
            <a:grpSpLocks/>
          </p:cNvGrpSpPr>
          <p:nvPr/>
        </p:nvGrpSpPr>
        <p:grpSpPr bwMode="auto">
          <a:xfrm>
            <a:off x="6494463" y="1876425"/>
            <a:ext cx="1831975" cy="2317750"/>
            <a:chOff x="4333" y="1133"/>
            <a:chExt cx="1154" cy="1460"/>
          </a:xfrm>
        </p:grpSpPr>
        <p:sp>
          <p:nvSpPr>
            <p:cNvPr id="17419" name="Oval 4"/>
            <p:cNvSpPr>
              <a:spLocks noChangeArrowheads="1"/>
            </p:cNvSpPr>
            <p:nvPr/>
          </p:nvSpPr>
          <p:spPr bwMode="auto">
            <a:xfrm>
              <a:off x="4752" y="1133"/>
              <a:ext cx="319" cy="2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x</a:t>
              </a:r>
            </a:p>
          </p:txBody>
        </p:sp>
        <p:sp>
          <p:nvSpPr>
            <p:cNvPr id="17420" name="Line 5"/>
            <p:cNvSpPr>
              <a:spLocks noChangeShapeType="1"/>
            </p:cNvSpPr>
            <p:nvPr/>
          </p:nvSpPr>
          <p:spPr bwMode="auto">
            <a:xfrm flipH="1">
              <a:off x="4602" y="1409"/>
              <a:ext cx="244" cy="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7421" name="Line 6"/>
            <p:cNvSpPr>
              <a:spLocks noChangeShapeType="1"/>
            </p:cNvSpPr>
            <p:nvPr/>
          </p:nvSpPr>
          <p:spPr bwMode="auto">
            <a:xfrm>
              <a:off x="4986" y="1403"/>
              <a:ext cx="244" cy="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7422" name="Oval 7"/>
            <p:cNvSpPr>
              <a:spLocks noChangeArrowheads="1"/>
            </p:cNvSpPr>
            <p:nvPr/>
          </p:nvSpPr>
          <p:spPr bwMode="auto">
            <a:xfrm>
              <a:off x="4409" y="1648"/>
              <a:ext cx="319" cy="282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l</a:t>
              </a:r>
            </a:p>
          </p:txBody>
        </p:sp>
        <p:sp>
          <p:nvSpPr>
            <p:cNvPr id="17423" name="Oval 8"/>
            <p:cNvSpPr>
              <a:spLocks noChangeArrowheads="1"/>
            </p:cNvSpPr>
            <p:nvPr/>
          </p:nvSpPr>
          <p:spPr bwMode="auto">
            <a:xfrm>
              <a:off x="5099" y="1642"/>
              <a:ext cx="319" cy="282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7424" name="AutoShape 9"/>
            <p:cNvSpPr>
              <a:spLocks noChangeArrowheads="1"/>
            </p:cNvSpPr>
            <p:nvPr/>
          </p:nvSpPr>
          <p:spPr bwMode="auto">
            <a:xfrm>
              <a:off x="4333" y="1923"/>
              <a:ext cx="457" cy="670"/>
            </a:xfrm>
            <a:prstGeom prst="triangle">
              <a:avLst>
                <a:gd name="adj" fmla="val 5000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AutoShape 10"/>
            <p:cNvSpPr>
              <a:spLocks noChangeArrowheads="1"/>
            </p:cNvSpPr>
            <p:nvPr/>
          </p:nvSpPr>
          <p:spPr bwMode="auto">
            <a:xfrm>
              <a:off x="5030" y="1923"/>
              <a:ext cx="457" cy="670"/>
            </a:xfrm>
            <a:prstGeom prst="triangle">
              <a:avLst>
                <a:gd name="adj" fmla="val 50000"/>
              </a:avLst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Line 11"/>
            <p:cNvSpPr>
              <a:spLocks noChangeShapeType="1"/>
            </p:cNvSpPr>
            <p:nvPr/>
          </p:nvSpPr>
          <p:spPr bwMode="auto">
            <a:xfrm>
              <a:off x="4871" y="130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7414" name="Line 13"/>
          <p:cNvSpPr>
            <a:spLocks noChangeShapeType="1"/>
          </p:cNvSpPr>
          <p:nvPr/>
        </p:nvSpPr>
        <p:spPr bwMode="auto">
          <a:xfrm>
            <a:off x="8509000" y="1828800"/>
            <a:ext cx="0" cy="2378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415" name="Line 14"/>
          <p:cNvSpPr>
            <a:spLocks noChangeShapeType="1"/>
          </p:cNvSpPr>
          <p:nvPr/>
        </p:nvSpPr>
        <p:spPr bwMode="auto">
          <a:xfrm>
            <a:off x="8936038" y="2733675"/>
            <a:ext cx="0" cy="148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7416" name="Text Box 15"/>
          <p:cNvSpPr txBox="1">
            <a:spLocks noChangeArrowheads="1"/>
          </p:cNvSpPr>
          <p:nvPr/>
        </p:nvSpPr>
        <p:spPr bwMode="auto">
          <a:xfrm>
            <a:off x="8110538" y="1870075"/>
            <a:ext cx="30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h</a:t>
            </a:r>
          </a:p>
        </p:txBody>
      </p:sp>
      <p:sp>
        <p:nvSpPr>
          <p:cNvPr id="17417" name="Text Box 16"/>
          <p:cNvSpPr txBox="1">
            <a:spLocks noChangeArrowheads="1"/>
          </p:cNvSpPr>
          <p:nvPr/>
        </p:nvSpPr>
        <p:spPr bwMode="auto">
          <a:xfrm>
            <a:off x="8532813" y="2814638"/>
            <a:ext cx="477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h-1</a:t>
            </a:r>
          </a:p>
        </p:txBody>
      </p:sp>
      <p:sp>
        <p:nvSpPr>
          <p:cNvPr id="17418" name="Text Box 17"/>
          <p:cNvSpPr txBox="1">
            <a:spLocks noChangeArrowheads="1"/>
          </p:cNvSpPr>
          <p:nvPr/>
        </p:nvSpPr>
        <p:spPr bwMode="auto">
          <a:xfrm>
            <a:off x="6511925" y="4387850"/>
            <a:ext cx="2060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bh(l)</a:t>
            </a:r>
            <a:r>
              <a:rPr lang="en-US" sz="2400" b="1">
                <a:cs typeface="Arial" charset="0"/>
              </a:rPr>
              <a:t>≥bh(x)-1</a:t>
            </a:r>
          </a:p>
          <a:p>
            <a:endParaRPr lang="en-US" sz="2400" b="1">
              <a:cs typeface="Arial" charset="0"/>
            </a:endParaRPr>
          </a:p>
          <a:p>
            <a:r>
              <a:rPr lang="en-US" sz="2400" b="1">
                <a:cs typeface="Arial" charset="0"/>
              </a:rPr>
              <a:t>bh(r)</a:t>
            </a:r>
            <a:r>
              <a:rPr lang="en-US" sz="2400" b="1"/>
              <a:t>≥bh(x)-1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Height of Red-Black-Trees (cont’d)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2012950"/>
            <a:ext cx="8229600" cy="438943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dirty="0"/>
              <a:t>Lemma: </a:t>
            </a:r>
            <a:r>
              <a:rPr lang="en-US" dirty="0"/>
              <a:t>A red-black tree with </a:t>
            </a:r>
            <a:r>
              <a:rPr lang="en-US" dirty="0">
                <a:latin typeface="Comic Sans MS" pitchFamily="66" charset="0"/>
              </a:rPr>
              <a:t>n</a:t>
            </a:r>
            <a:r>
              <a:rPr lang="en-US" dirty="0"/>
              <a:t> internal nodes has height at most </a:t>
            </a:r>
            <a:r>
              <a:rPr lang="en-US" dirty="0">
                <a:latin typeface="Comic Sans MS" pitchFamily="66" charset="0"/>
              </a:rPr>
              <a:t>2lg(n + 1).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dirty="0"/>
              <a:t>Proof: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/>
              <a:t>		</a:t>
            </a:r>
            <a:r>
              <a:rPr lang="en-US" dirty="0">
                <a:latin typeface="Comic Sans MS" pitchFamily="66" charset="0"/>
              </a:rPr>
              <a:t>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Add 1 to both sides and then take logs: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>
                <a:latin typeface="Comic Sans MS" pitchFamily="66" charset="0"/>
              </a:rPr>
              <a:t>			n + 1 ≥ 2</a:t>
            </a:r>
            <a:r>
              <a:rPr lang="en-US" baseline="30000" dirty="0">
                <a:latin typeface="Comic Sans MS" pitchFamily="66" charset="0"/>
              </a:rPr>
              <a:t>b  </a:t>
            </a:r>
            <a:r>
              <a:rPr lang="en-US" dirty="0">
                <a:latin typeface="Comic Sans MS" pitchFamily="66" charset="0"/>
              </a:rPr>
              <a:t>≥ 2</a:t>
            </a:r>
            <a:r>
              <a:rPr lang="en-US" baseline="30000" dirty="0">
                <a:latin typeface="Comic Sans MS" pitchFamily="66" charset="0"/>
              </a:rPr>
              <a:t>h/2</a:t>
            </a:r>
            <a:endParaRPr lang="en-US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/>
              <a:t>			</a:t>
            </a:r>
            <a:r>
              <a:rPr lang="en-US" dirty="0" err="1">
                <a:latin typeface="Comic Sans MS" pitchFamily="66" charset="0"/>
              </a:rPr>
              <a:t>lg</a:t>
            </a:r>
            <a:r>
              <a:rPr lang="en-US" dirty="0">
                <a:latin typeface="Comic Sans MS" pitchFamily="66" charset="0"/>
              </a:rPr>
              <a:t>(n + 1) ≥ h/2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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/>
              <a:t>			</a:t>
            </a:r>
            <a:r>
              <a:rPr lang="en-US" dirty="0">
                <a:latin typeface="Comic Sans MS" pitchFamily="66" charset="0"/>
              </a:rPr>
              <a:t>h ≤ 2 </a:t>
            </a:r>
            <a:r>
              <a:rPr lang="en-US" dirty="0" err="1">
                <a:latin typeface="Comic Sans MS" pitchFamily="66" charset="0"/>
              </a:rPr>
              <a:t>lg</a:t>
            </a:r>
            <a:r>
              <a:rPr lang="en-US" dirty="0">
                <a:latin typeface="Comic Sans MS" pitchFamily="66" charset="0"/>
              </a:rPr>
              <a:t>(n + 1)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BAEEA-CFA6-4193-8685-7868FC04358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7543800" y="1798638"/>
            <a:ext cx="506413" cy="447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root</a:t>
            </a:r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 flipH="1">
            <a:off x="7305675" y="2236788"/>
            <a:ext cx="387350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7915275" y="2227263"/>
            <a:ext cx="387350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6999288" y="2616200"/>
            <a:ext cx="506412" cy="4476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18441" name="Oval 8"/>
          <p:cNvSpPr>
            <a:spLocks noChangeArrowheads="1"/>
          </p:cNvSpPr>
          <p:nvPr/>
        </p:nvSpPr>
        <p:spPr bwMode="auto">
          <a:xfrm>
            <a:off x="8094663" y="2606675"/>
            <a:ext cx="506412" cy="447675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8442" name="AutoShape 9"/>
          <p:cNvSpPr>
            <a:spLocks noChangeArrowheads="1"/>
          </p:cNvSpPr>
          <p:nvPr/>
        </p:nvSpPr>
        <p:spPr bwMode="auto">
          <a:xfrm>
            <a:off x="6878638" y="3052763"/>
            <a:ext cx="725487" cy="1063625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AutoShape 10"/>
          <p:cNvSpPr>
            <a:spLocks noChangeArrowheads="1"/>
          </p:cNvSpPr>
          <p:nvPr/>
        </p:nvSpPr>
        <p:spPr bwMode="auto">
          <a:xfrm>
            <a:off x="7985125" y="3052763"/>
            <a:ext cx="725488" cy="1063625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1"/>
          <p:cNvSpPr>
            <a:spLocks noChangeArrowheads="1"/>
          </p:cNvSpPr>
          <p:nvPr/>
        </p:nvSpPr>
        <p:spPr bwMode="auto">
          <a:xfrm>
            <a:off x="5602288" y="1366838"/>
            <a:ext cx="1739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height(root) = h</a:t>
            </a: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5719763" y="16906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bh(root) = b</a:t>
            </a:r>
          </a:p>
        </p:txBody>
      </p:sp>
      <p:sp>
        <p:nvSpPr>
          <p:cNvPr id="18446" name="Rectangle 13"/>
          <p:cNvSpPr>
            <a:spLocks noChangeArrowheads="1"/>
          </p:cNvSpPr>
          <p:nvPr/>
        </p:nvSpPr>
        <p:spPr bwMode="auto">
          <a:xfrm>
            <a:off x="625475" y="3092450"/>
            <a:ext cx="1250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number </a:t>
            </a:r>
            <a:r>
              <a:rPr lang="en-US" b="1">
                <a:solidFill>
                  <a:srgbClr val="CC0000"/>
                </a:solidFill>
              </a:rPr>
              <a:t>n</a:t>
            </a:r>
            <a:r>
              <a:rPr lang="en-US"/>
              <a:t> </a:t>
            </a:r>
          </a:p>
          <a:p>
            <a:r>
              <a:rPr lang="en-US"/>
              <a:t>of internal </a:t>
            </a:r>
          </a:p>
          <a:p>
            <a:r>
              <a:rPr lang="en-US"/>
              <a:t>nodes</a:t>
            </a:r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2413000" y="2663825"/>
            <a:ext cx="1271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≥ 2</a:t>
            </a:r>
            <a:r>
              <a:rPr lang="en-US" sz="2800" baseline="30000">
                <a:solidFill>
                  <a:schemeClr val="accent2"/>
                </a:solidFill>
                <a:latin typeface="Comic Sans MS" pitchFamily="66" charset="0"/>
              </a:rPr>
              <a:t>b 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- 1</a:t>
            </a:r>
          </a:p>
        </p:txBody>
      </p:sp>
      <p:sp>
        <p:nvSpPr>
          <p:cNvPr id="18448" name="Rectangle 15"/>
          <p:cNvSpPr>
            <a:spLocks noChangeArrowheads="1"/>
          </p:cNvSpPr>
          <p:nvPr/>
        </p:nvSpPr>
        <p:spPr bwMode="auto">
          <a:xfrm>
            <a:off x="4292600" y="2662238"/>
            <a:ext cx="157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≥ 2</a:t>
            </a:r>
            <a:r>
              <a:rPr lang="en-US" sz="2800" baseline="30000">
                <a:solidFill>
                  <a:schemeClr val="accent2"/>
                </a:solidFill>
                <a:latin typeface="Comic Sans MS" pitchFamily="66" charset="0"/>
              </a:rPr>
              <a:t>h/2</a:t>
            </a:r>
            <a:r>
              <a:rPr lang="en-US" sz="2800">
                <a:solidFill>
                  <a:schemeClr val="accent2"/>
                </a:solidFill>
                <a:latin typeface="Comic Sans MS" pitchFamily="66" charset="0"/>
              </a:rPr>
              <a:t> - 1</a:t>
            </a:r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3740150" y="3430588"/>
            <a:ext cx="1477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since b </a:t>
            </a:r>
            <a:r>
              <a:rPr lang="en-US">
                <a:sym typeface="Symbol" pitchFamily="18" charset="2"/>
              </a:rPr>
              <a:t> h/2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" y="0"/>
            <a:ext cx="8229600" cy="1143000"/>
          </a:xfrm>
        </p:spPr>
        <p:txBody>
          <a:bodyPr/>
          <a:lstStyle/>
          <a:p>
            <a:r>
              <a:rPr lang="en-US" smtClean="0"/>
              <a:t>Operations on Red-Black-Trees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501062" cy="54181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mtClean="0"/>
              <a:t>The non-modifying binary-search-tree operations </a:t>
            </a:r>
            <a:r>
              <a:rPr lang="en-US" smtClean="0">
                <a:solidFill>
                  <a:srgbClr val="336699"/>
                </a:solidFill>
              </a:rPr>
              <a:t>MINIMUM</a:t>
            </a:r>
            <a:r>
              <a:rPr lang="en-US" smtClean="0"/>
              <a:t>, </a:t>
            </a:r>
            <a:r>
              <a:rPr lang="en-US" smtClean="0">
                <a:solidFill>
                  <a:srgbClr val="336699"/>
                </a:solidFill>
              </a:rPr>
              <a:t>MAXIMUM</a:t>
            </a:r>
            <a:r>
              <a:rPr lang="en-US" smtClean="0"/>
              <a:t>, </a:t>
            </a:r>
            <a:r>
              <a:rPr lang="en-US" smtClean="0">
                <a:solidFill>
                  <a:srgbClr val="336699"/>
                </a:solidFill>
              </a:rPr>
              <a:t>SUCCESSOR</a:t>
            </a:r>
            <a:r>
              <a:rPr lang="en-US" smtClean="0"/>
              <a:t>, </a:t>
            </a:r>
            <a:r>
              <a:rPr lang="en-US" smtClean="0">
                <a:solidFill>
                  <a:srgbClr val="336699"/>
                </a:solidFill>
              </a:rPr>
              <a:t>PREDECESSOR</a:t>
            </a:r>
            <a:r>
              <a:rPr lang="en-US" smtClean="0"/>
              <a:t>, and </a:t>
            </a:r>
            <a:r>
              <a:rPr lang="en-US" smtClean="0">
                <a:solidFill>
                  <a:srgbClr val="336699"/>
                </a:solidFill>
              </a:rPr>
              <a:t>SEARCH</a:t>
            </a:r>
            <a:r>
              <a:rPr lang="en-US" smtClean="0"/>
              <a:t> run in </a:t>
            </a:r>
            <a:r>
              <a:rPr lang="en-US" smtClean="0">
                <a:latin typeface="Comic Sans MS" pitchFamily="66" charset="0"/>
              </a:rPr>
              <a:t>O(h)</a:t>
            </a:r>
            <a:r>
              <a:rPr lang="en-US" smtClean="0"/>
              <a:t> time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They take </a:t>
            </a:r>
            <a:r>
              <a:rPr lang="en-US" smtClean="0">
                <a:latin typeface="Comic Sans MS" pitchFamily="66" charset="0"/>
              </a:rPr>
              <a:t>O(lgn)</a:t>
            </a:r>
            <a:r>
              <a:rPr lang="en-US" smtClean="0"/>
              <a:t> time on red-black trees</a:t>
            </a:r>
          </a:p>
          <a:p>
            <a:pPr>
              <a:lnSpc>
                <a:spcPct val="150000"/>
              </a:lnSpc>
            </a:pPr>
            <a:r>
              <a:rPr lang="en-US" smtClean="0"/>
              <a:t>What about TREE-INSERT and TREE-DELETE?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They will still run on </a:t>
            </a:r>
            <a:r>
              <a:rPr lang="en-US" smtClean="0">
                <a:latin typeface="Comic Sans MS" pitchFamily="66" charset="0"/>
              </a:rPr>
              <a:t>O(lgn)</a:t>
            </a:r>
            <a:r>
              <a:rPr lang="en-US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We have to guarantee that the modified tree will still be a red-black tree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B00F3-D58B-400D-8798-E3A5BC8EAC36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200025" y="0"/>
            <a:ext cx="8229600" cy="1143000"/>
          </a:xfrm>
        </p:spPr>
        <p:txBody>
          <a:bodyPr/>
          <a:lstStyle/>
          <a:p>
            <a:r>
              <a:rPr lang="en-US" smtClean="0"/>
              <a:t>INSERT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idx="1"/>
          </p:nvPr>
        </p:nvSpPr>
        <p:spPr>
          <a:xfrm>
            <a:off x="350838" y="1127125"/>
            <a:ext cx="8582025" cy="4205288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INSERT: what color to make the new node?</a:t>
            </a:r>
          </a:p>
          <a:p>
            <a:r>
              <a:rPr lang="en-US" sz="2400" smtClean="0"/>
              <a:t>Red? Let’s insert 35!</a:t>
            </a:r>
          </a:p>
          <a:p>
            <a:pPr lvl="1"/>
            <a:r>
              <a:rPr lang="en-US" smtClean="0"/>
              <a:t>Property 4 is violated: if a node is red, then both its children are black</a:t>
            </a:r>
          </a:p>
          <a:p>
            <a:r>
              <a:rPr lang="en-US" sz="2400" smtClean="0"/>
              <a:t>Black? Let’s insert 14!</a:t>
            </a:r>
          </a:p>
          <a:p>
            <a:pPr lvl="1"/>
            <a:r>
              <a:rPr lang="en-US" smtClean="0"/>
              <a:t>Property 5 is violated: all paths from a node to its leaves contain the same number of black nodes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F74EF2-BB27-4131-A9BC-8A232539352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8366125" y="6156325"/>
            <a:ext cx="558800" cy="592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6" name="Group 5"/>
          <p:cNvGrpSpPr>
            <a:grpSpLocks/>
          </p:cNvGrpSpPr>
          <p:nvPr/>
        </p:nvGrpSpPr>
        <p:grpSpPr bwMode="auto">
          <a:xfrm>
            <a:off x="3597275" y="4116388"/>
            <a:ext cx="4860925" cy="2513012"/>
            <a:chOff x="1526" y="2294"/>
            <a:chExt cx="3062" cy="1583"/>
          </a:xfrm>
        </p:grpSpPr>
        <p:sp>
          <p:nvSpPr>
            <p:cNvPr id="20487" name="Oval 6"/>
            <p:cNvSpPr>
              <a:spLocks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0488" name="Oval 7"/>
            <p:cNvSpPr>
              <a:spLocks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0489" name="Oval 8"/>
            <p:cNvSpPr>
              <a:spLocks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0490" name="Oval 9"/>
            <p:cNvSpPr>
              <a:spLocks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0491" name="Oval 10"/>
            <p:cNvSpPr>
              <a:spLocks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0492" name="Oval 11"/>
            <p:cNvSpPr>
              <a:spLocks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0493" name="Oval 12"/>
            <p:cNvSpPr>
              <a:spLocks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0494" name="Line 13"/>
            <p:cNvSpPr>
              <a:spLocks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495" name="Line 14"/>
            <p:cNvSpPr>
              <a:spLocks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496" name="Line 15"/>
            <p:cNvSpPr>
              <a:spLocks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497" name="Line 16"/>
            <p:cNvSpPr>
              <a:spLocks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498" name="Line 17"/>
            <p:cNvSpPr>
              <a:spLocks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0499" name="Line 18"/>
            <p:cNvSpPr>
              <a:spLocks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DELETE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400"/>
              <a:t>DELETE: what color was the </a:t>
            </a:r>
          </a:p>
          <a:p>
            <a:pPr marL="533400" indent="-53340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400"/>
              <a:t>node that was removed? </a:t>
            </a:r>
            <a:r>
              <a:rPr lang="en-US" sz="2400" b="1"/>
              <a:t>Black?</a:t>
            </a:r>
            <a:r>
              <a:rPr lang="en-US" sz="2400"/>
              <a:t> </a:t>
            </a:r>
          </a:p>
          <a:p>
            <a:pPr marL="533400" indent="-533400" fontAlgn="auto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z="2400"/>
              <a:t>Every </a:t>
            </a:r>
            <a:r>
              <a:rPr lang="en-US" sz="2400">
                <a:latin typeface="Comic Sans MS" pitchFamily="66" charset="0"/>
              </a:rPr>
              <a:t>node</a:t>
            </a:r>
            <a:r>
              <a:rPr lang="en-US" sz="2400"/>
              <a:t> is either </a:t>
            </a:r>
            <a:r>
              <a:rPr lang="en-US" sz="2400" b="1">
                <a:solidFill>
                  <a:srgbClr val="DD0111"/>
                </a:solidFill>
              </a:rPr>
              <a:t>red</a:t>
            </a:r>
            <a:r>
              <a:rPr lang="en-US" sz="2400"/>
              <a:t> or </a:t>
            </a:r>
            <a:r>
              <a:rPr lang="en-US" sz="2400" b="1"/>
              <a:t>black</a:t>
            </a:r>
            <a:endParaRPr lang="en-US" sz="2400"/>
          </a:p>
          <a:p>
            <a:pPr marL="533400" indent="-53340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z="2400"/>
              <a:t>The </a:t>
            </a:r>
            <a:r>
              <a:rPr lang="en-US" sz="2400">
                <a:latin typeface="Comic Sans MS" pitchFamily="66" charset="0"/>
              </a:rPr>
              <a:t>root</a:t>
            </a:r>
            <a:r>
              <a:rPr lang="en-US" sz="2400"/>
              <a:t> is </a:t>
            </a:r>
            <a:r>
              <a:rPr lang="en-US" sz="2400" b="1"/>
              <a:t>black</a:t>
            </a:r>
            <a:endParaRPr lang="en-US" sz="2400"/>
          </a:p>
          <a:p>
            <a:pPr marL="533400" indent="-53340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z="2400"/>
              <a:t>Every </a:t>
            </a:r>
            <a:r>
              <a:rPr lang="en-US" sz="2400">
                <a:latin typeface="Comic Sans MS" pitchFamily="66" charset="0"/>
              </a:rPr>
              <a:t>leaf</a:t>
            </a:r>
            <a:r>
              <a:rPr lang="en-US" sz="2400"/>
              <a:t> (</a:t>
            </a:r>
            <a:r>
              <a:rPr lang="en-US" sz="2400">
                <a:latin typeface="Comic Sans MS" pitchFamily="66" charset="0"/>
              </a:rPr>
              <a:t>NIL</a:t>
            </a:r>
            <a:r>
              <a:rPr lang="en-US" sz="2400"/>
              <a:t>) is </a:t>
            </a:r>
            <a:r>
              <a:rPr lang="en-US" sz="2400" b="1"/>
              <a:t>black</a:t>
            </a:r>
          </a:p>
          <a:p>
            <a:pPr marL="533400" indent="-53340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z="2400"/>
              <a:t>If a node is red, then both its children are black</a:t>
            </a:r>
          </a:p>
          <a:p>
            <a:pPr marL="533400" indent="-53340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400"/>
          </a:p>
          <a:p>
            <a:pPr marL="533400" indent="-53340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400"/>
          </a:p>
          <a:p>
            <a:pPr marL="533400" indent="-53340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 startAt="5"/>
              <a:defRPr/>
            </a:pPr>
            <a:r>
              <a:rPr lang="en-US" sz="2400"/>
              <a:t>For each node, all paths from the node to descendant leaves contain the same number of black nodes</a:t>
            </a:r>
          </a:p>
          <a:p>
            <a:pPr marL="533400" indent="-53340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/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ABCE7-67B3-4C68-AEFB-0D442FF5173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5853113" y="21367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omic Sans MS" pitchFamily="66" charset="0"/>
              </a:rPr>
              <a:t>OK!</a:t>
            </a:r>
          </a:p>
        </p:txBody>
      </p:sp>
      <p:sp>
        <p:nvSpPr>
          <p:cNvPr id="480261" name="Text Box 5"/>
          <p:cNvSpPr txBox="1">
            <a:spLocks noChangeArrowheads="1"/>
          </p:cNvSpPr>
          <p:nvPr/>
        </p:nvSpPr>
        <p:spPr bwMode="auto">
          <a:xfrm>
            <a:off x="4467225" y="31162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omic Sans MS" pitchFamily="66" charset="0"/>
              </a:rPr>
              <a:t>OK!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73688" y="3843338"/>
            <a:ext cx="3370262" cy="1285875"/>
            <a:chOff x="3216" y="2328"/>
            <a:chExt cx="2123" cy="810"/>
          </a:xfrm>
        </p:grpSpPr>
        <p:sp>
          <p:nvSpPr>
            <p:cNvPr id="21532" name="Text Box 7"/>
            <p:cNvSpPr txBox="1">
              <a:spLocks noChangeArrowheads="1"/>
            </p:cNvSpPr>
            <p:nvPr/>
          </p:nvSpPr>
          <p:spPr bwMode="auto">
            <a:xfrm>
              <a:off x="3216" y="2620"/>
              <a:ext cx="212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DD0111"/>
                  </a:solidFill>
                  <a:latin typeface="Comic Sans MS" pitchFamily="66" charset="0"/>
                </a:rPr>
                <a:t>Not OK!</a:t>
              </a:r>
              <a:r>
                <a:rPr lang="en-US" sz="2400">
                  <a:latin typeface="Comic Sans MS" pitchFamily="66" charset="0"/>
                </a:rPr>
                <a:t> Could create</a:t>
              </a:r>
            </a:p>
            <a:p>
              <a:r>
                <a:rPr lang="en-US" sz="2400">
                  <a:latin typeface="Comic Sans MS" pitchFamily="66" charset="0"/>
                </a:rPr>
                <a:t>two red nodes in a row</a:t>
              </a:r>
            </a:p>
          </p:txBody>
        </p:sp>
        <p:sp>
          <p:nvSpPr>
            <p:cNvPr id="21533" name="Freeform 8"/>
            <p:cNvSpPr>
              <a:spLocks/>
            </p:cNvSpPr>
            <p:nvPr/>
          </p:nvSpPr>
          <p:spPr bwMode="auto">
            <a:xfrm>
              <a:off x="4667" y="2328"/>
              <a:ext cx="668" cy="429"/>
            </a:xfrm>
            <a:custGeom>
              <a:avLst/>
              <a:gdLst>
                <a:gd name="T0" fmla="*/ 533 w 668"/>
                <a:gd name="T1" fmla="*/ 429 h 429"/>
                <a:gd name="T2" fmla="*/ 650 w 668"/>
                <a:gd name="T3" fmla="*/ 205 h 429"/>
                <a:gd name="T4" fmla="*/ 640 w 668"/>
                <a:gd name="T5" fmla="*/ 104 h 429"/>
                <a:gd name="T6" fmla="*/ 501 w 668"/>
                <a:gd name="T7" fmla="*/ 29 h 429"/>
                <a:gd name="T8" fmla="*/ 229 w 668"/>
                <a:gd name="T9" fmla="*/ 3 h 429"/>
                <a:gd name="T10" fmla="*/ 0 w 668"/>
                <a:gd name="T11" fmla="*/ 45 h 4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8"/>
                <a:gd name="T19" fmla="*/ 0 h 429"/>
                <a:gd name="T20" fmla="*/ 668 w 668"/>
                <a:gd name="T21" fmla="*/ 429 h 4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8" h="429">
                  <a:moveTo>
                    <a:pt x="533" y="429"/>
                  </a:moveTo>
                  <a:cubicBezTo>
                    <a:pt x="582" y="344"/>
                    <a:pt x="632" y="259"/>
                    <a:pt x="650" y="205"/>
                  </a:cubicBezTo>
                  <a:cubicBezTo>
                    <a:pt x="668" y="151"/>
                    <a:pt x="665" y="133"/>
                    <a:pt x="640" y="104"/>
                  </a:cubicBezTo>
                  <a:cubicBezTo>
                    <a:pt x="615" y="75"/>
                    <a:pt x="569" y="46"/>
                    <a:pt x="501" y="29"/>
                  </a:cubicBezTo>
                  <a:cubicBezTo>
                    <a:pt x="433" y="12"/>
                    <a:pt x="312" y="0"/>
                    <a:pt x="229" y="3"/>
                  </a:cubicBezTo>
                  <a:cubicBezTo>
                    <a:pt x="146" y="6"/>
                    <a:pt x="19" y="42"/>
                    <a:pt x="0" y="4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46063" y="4159250"/>
            <a:ext cx="4968875" cy="963613"/>
            <a:chOff x="325" y="2620"/>
            <a:chExt cx="3130" cy="607"/>
          </a:xfrm>
        </p:grpSpPr>
        <p:sp>
          <p:nvSpPr>
            <p:cNvPr id="21530" name="Text Box 10"/>
            <p:cNvSpPr txBox="1">
              <a:spLocks noChangeArrowheads="1"/>
            </p:cNvSpPr>
            <p:nvPr/>
          </p:nvSpPr>
          <p:spPr bwMode="auto">
            <a:xfrm>
              <a:off x="817" y="2620"/>
              <a:ext cx="263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DD0111"/>
                  </a:solidFill>
                  <a:latin typeface="Comic Sans MS" pitchFamily="66" charset="0"/>
                </a:rPr>
                <a:t>Not OK!</a:t>
              </a:r>
              <a:r>
                <a:rPr lang="en-US" sz="2400">
                  <a:latin typeface="Comic Sans MS" pitchFamily="66" charset="0"/>
                </a:rPr>
                <a:t> Could change the</a:t>
              </a:r>
            </a:p>
            <a:p>
              <a:r>
                <a:rPr lang="en-US" sz="2400">
                  <a:latin typeface="Comic Sans MS" pitchFamily="66" charset="0"/>
                </a:rPr>
                <a:t>black heights of some nodes</a:t>
              </a:r>
            </a:p>
          </p:txBody>
        </p:sp>
        <p:sp>
          <p:nvSpPr>
            <p:cNvPr id="21531" name="Freeform 11"/>
            <p:cNvSpPr>
              <a:spLocks/>
            </p:cNvSpPr>
            <p:nvPr/>
          </p:nvSpPr>
          <p:spPr bwMode="auto">
            <a:xfrm>
              <a:off x="325" y="2871"/>
              <a:ext cx="432" cy="356"/>
            </a:xfrm>
            <a:custGeom>
              <a:avLst/>
              <a:gdLst>
                <a:gd name="T0" fmla="*/ 432 w 432"/>
                <a:gd name="T1" fmla="*/ 9 h 356"/>
                <a:gd name="T2" fmla="*/ 214 w 432"/>
                <a:gd name="T3" fmla="*/ 20 h 356"/>
                <a:gd name="T4" fmla="*/ 32 w 432"/>
                <a:gd name="T5" fmla="*/ 132 h 356"/>
                <a:gd name="T6" fmla="*/ 22 w 432"/>
                <a:gd name="T7" fmla="*/ 356 h 3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56"/>
                <a:gd name="T14" fmla="*/ 432 w 432"/>
                <a:gd name="T15" fmla="*/ 356 h 3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56">
                  <a:moveTo>
                    <a:pt x="432" y="9"/>
                  </a:moveTo>
                  <a:cubicBezTo>
                    <a:pt x="356" y="4"/>
                    <a:pt x="281" y="0"/>
                    <a:pt x="214" y="20"/>
                  </a:cubicBezTo>
                  <a:cubicBezTo>
                    <a:pt x="147" y="40"/>
                    <a:pt x="64" y="76"/>
                    <a:pt x="32" y="132"/>
                  </a:cubicBezTo>
                  <a:cubicBezTo>
                    <a:pt x="0" y="188"/>
                    <a:pt x="11" y="272"/>
                    <a:pt x="22" y="35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13" name="Group 12"/>
          <p:cNvGrpSpPr>
            <a:grpSpLocks noChangeAspect="1"/>
          </p:cNvGrpSpPr>
          <p:nvPr/>
        </p:nvGrpSpPr>
        <p:grpSpPr bwMode="auto">
          <a:xfrm>
            <a:off x="5259388" y="187325"/>
            <a:ext cx="3648075" cy="1885950"/>
            <a:chOff x="1526" y="2294"/>
            <a:chExt cx="3062" cy="1583"/>
          </a:xfrm>
        </p:grpSpPr>
        <p:sp>
          <p:nvSpPr>
            <p:cNvPr id="21517" name="Oval 13"/>
            <p:cNvSpPr>
              <a:spLocks noChangeAspect="1"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1518" name="Oval 14"/>
            <p:cNvSpPr>
              <a:spLocks noChangeAspect="1"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1519" name="Oval 15"/>
            <p:cNvSpPr>
              <a:spLocks noChangeAspect="1"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1520" name="Oval 16"/>
            <p:cNvSpPr>
              <a:spLocks noChangeAspect="1"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1521" name="Oval 17"/>
            <p:cNvSpPr>
              <a:spLocks noChangeAspect="1"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1522" name="Oval 18"/>
            <p:cNvSpPr>
              <a:spLocks noChangeAspect="1"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1523" name="Oval 19"/>
            <p:cNvSpPr>
              <a:spLocks noChangeAspect="1"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1524" name="Line 20"/>
            <p:cNvSpPr>
              <a:spLocks noChangeAspect="1"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525" name="Line 21"/>
            <p:cNvSpPr>
              <a:spLocks noChangeAspect="1"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526" name="Line 22"/>
            <p:cNvSpPr>
              <a:spLocks noChangeAspect="1"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527" name="Line 23"/>
            <p:cNvSpPr>
              <a:spLocks noChangeAspect="1"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528" name="Line 24"/>
            <p:cNvSpPr>
              <a:spLocks noChangeAspect="1"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1529" name="Line 25"/>
            <p:cNvSpPr>
              <a:spLocks noChangeAspect="1"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741738" y="2530475"/>
            <a:ext cx="5203825" cy="1187450"/>
            <a:chOff x="2240" y="1594"/>
            <a:chExt cx="3278" cy="748"/>
          </a:xfrm>
        </p:grpSpPr>
        <p:sp>
          <p:nvSpPr>
            <p:cNvPr id="21515" name="Text Box 27"/>
            <p:cNvSpPr txBox="1">
              <a:spLocks noChangeArrowheads="1"/>
            </p:cNvSpPr>
            <p:nvPr/>
          </p:nvSpPr>
          <p:spPr bwMode="auto">
            <a:xfrm>
              <a:off x="3266" y="1594"/>
              <a:ext cx="2252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DD0111"/>
                  </a:solidFill>
                  <a:latin typeface="Comic Sans MS" pitchFamily="66" charset="0"/>
                </a:rPr>
                <a:t>Not OK!</a:t>
              </a:r>
              <a:r>
                <a:rPr lang="en-US" sz="2400">
                  <a:latin typeface="Comic Sans MS" pitchFamily="66" charset="0"/>
                </a:rPr>
                <a:t> If removing the root and the child that replaces it is </a:t>
              </a:r>
              <a:r>
                <a:rPr lang="en-US" sz="2400" b="1">
                  <a:solidFill>
                    <a:srgbClr val="DD0111"/>
                  </a:solidFill>
                  <a:latin typeface="Comic Sans MS" pitchFamily="66" charset="0"/>
                </a:rPr>
                <a:t>red</a:t>
              </a:r>
            </a:p>
          </p:txBody>
        </p:sp>
        <p:sp>
          <p:nvSpPr>
            <p:cNvPr id="21516" name="Freeform 28"/>
            <p:cNvSpPr>
              <a:spLocks/>
            </p:cNvSpPr>
            <p:nvPr/>
          </p:nvSpPr>
          <p:spPr bwMode="auto">
            <a:xfrm>
              <a:off x="2240" y="1612"/>
              <a:ext cx="997" cy="143"/>
            </a:xfrm>
            <a:custGeom>
              <a:avLst/>
              <a:gdLst>
                <a:gd name="T0" fmla="*/ 997 w 997"/>
                <a:gd name="T1" fmla="*/ 127 h 143"/>
                <a:gd name="T2" fmla="*/ 699 w 997"/>
                <a:gd name="T3" fmla="*/ 15 h 143"/>
                <a:gd name="T4" fmla="*/ 320 w 997"/>
                <a:gd name="T5" fmla="*/ 36 h 143"/>
                <a:gd name="T6" fmla="*/ 0 w 997"/>
                <a:gd name="T7" fmla="*/ 143 h 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7"/>
                <a:gd name="T13" fmla="*/ 0 h 143"/>
                <a:gd name="T14" fmla="*/ 997 w 997"/>
                <a:gd name="T15" fmla="*/ 143 h 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7" h="143">
                  <a:moveTo>
                    <a:pt x="997" y="127"/>
                  </a:moveTo>
                  <a:cubicBezTo>
                    <a:pt x="904" y="78"/>
                    <a:pt x="812" y="30"/>
                    <a:pt x="699" y="15"/>
                  </a:cubicBezTo>
                  <a:cubicBezTo>
                    <a:pt x="586" y="0"/>
                    <a:pt x="436" y="15"/>
                    <a:pt x="320" y="36"/>
                  </a:cubicBezTo>
                  <a:cubicBezTo>
                    <a:pt x="204" y="57"/>
                    <a:pt x="53" y="124"/>
                    <a:pt x="0" y="143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60" grpId="0"/>
      <p:bldP spid="4802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4013" y="0"/>
            <a:ext cx="8229600" cy="1143000"/>
          </a:xfrm>
        </p:spPr>
        <p:txBody>
          <a:bodyPr/>
          <a:lstStyle/>
          <a:p>
            <a:r>
              <a:rPr lang="en-US" smtClean="0"/>
              <a:t>Rotations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87338" y="1087438"/>
            <a:ext cx="8450262" cy="55387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mtClean="0"/>
              <a:t>Operations for re-structuring the tree after insert and delete operations on red-black trees</a:t>
            </a:r>
          </a:p>
          <a:p>
            <a:pPr>
              <a:lnSpc>
                <a:spcPct val="120000"/>
              </a:lnSpc>
            </a:pPr>
            <a:r>
              <a:rPr lang="en-US" smtClean="0"/>
              <a:t>Rotations take a red-black-tree and a node within the tree and: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Together with some node </a:t>
            </a:r>
            <a:r>
              <a:rPr lang="en-US" u="sng" smtClean="0"/>
              <a:t>re-coloring</a:t>
            </a:r>
            <a:r>
              <a:rPr lang="en-US" smtClean="0"/>
              <a:t> they help restore the red-black-tree property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Change some of the pointer structure</a:t>
            </a:r>
          </a:p>
          <a:p>
            <a:pPr lvl="1">
              <a:lnSpc>
                <a:spcPct val="120000"/>
              </a:lnSpc>
            </a:pPr>
            <a:r>
              <a:rPr lang="en-US" b="1" smtClean="0"/>
              <a:t>Do not</a:t>
            </a:r>
            <a:r>
              <a:rPr lang="en-US" smtClean="0"/>
              <a:t> change the binary-search tree property	</a:t>
            </a:r>
          </a:p>
          <a:p>
            <a:pPr>
              <a:lnSpc>
                <a:spcPct val="120000"/>
              </a:lnSpc>
            </a:pPr>
            <a:r>
              <a:rPr lang="en-US" smtClean="0"/>
              <a:t>Two types of rotations: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Left &amp; right rotations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F9B72-8210-4592-A172-EAF45B0FD6EB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Left Rotations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43000"/>
            <a:ext cx="7983537" cy="5416550"/>
          </a:xfrm>
        </p:spPr>
        <p:txBody>
          <a:bodyPr/>
          <a:lstStyle/>
          <a:p>
            <a:r>
              <a:rPr lang="en-US" smtClean="0"/>
              <a:t>Assumptions for a left rotation on a node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The right child of </a:t>
            </a:r>
            <a:r>
              <a:rPr lang="en-US" smtClean="0">
                <a:latin typeface="Comic Sans MS" pitchFamily="66" charset="0"/>
              </a:rPr>
              <a:t>x (y)</a:t>
            </a:r>
            <a:r>
              <a:rPr lang="en-US" smtClean="0"/>
              <a:t> is not NIL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Idea:</a:t>
            </a:r>
          </a:p>
          <a:p>
            <a:pPr lvl="1"/>
            <a:r>
              <a:rPr lang="en-US" smtClean="0"/>
              <a:t>Pivots around the link from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 to </a:t>
            </a:r>
            <a:r>
              <a:rPr lang="en-US" smtClean="0">
                <a:latin typeface="Comic Sans MS" pitchFamily="66" charset="0"/>
              </a:rPr>
              <a:t>y</a:t>
            </a:r>
          </a:p>
          <a:p>
            <a:pPr lvl="1"/>
            <a:r>
              <a:rPr lang="en-US" smtClean="0"/>
              <a:t>Makes </a:t>
            </a:r>
            <a:r>
              <a:rPr lang="en-US" smtClean="0">
                <a:latin typeface="Comic Sans MS" pitchFamily="66" charset="0"/>
              </a:rPr>
              <a:t>y</a:t>
            </a:r>
            <a:r>
              <a:rPr lang="en-US" smtClean="0"/>
              <a:t> the new root of the subtree</a:t>
            </a:r>
          </a:p>
          <a:p>
            <a:pPr lvl="1"/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 becomes </a:t>
            </a:r>
            <a:r>
              <a:rPr lang="en-US" smtClean="0">
                <a:latin typeface="Comic Sans MS" pitchFamily="66" charset="0"/>
              </a:rPr>
              <a:t>y</a:t>
            </a:r>
            <a:r>
              <a:rPr lang="en-US" smtClean="0"/>
              <a:t>’s left child</a:t>
            </a:r>
          </a:p>
          <a:p>
            <a:pPr lvl="1"/>
            <a:r>
              <a:rPr lang="en-US" smtClean="0">
                <a:latin typeface="Comic Sans MS" pitchFamily="66" charset="0"/>
              </a:rPr>
              <a:t>y</a:t>
            </a:r>
            <a:r>
              <a:rPr lang="en-US" smtClean="0"/>
              <a:t>’s left child becomes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’s right child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D05C17-9956-4774-AD83-EB79DB95FB06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pSp>
        <p:nvGrpSpPr>
          <p:cNvPr id="23557" name="Group 2"/>
          <p:cNvGrpSpPr>
            <a:grpSpLocks/>
          </p:cNvGrpSpPr>
          <p:nvPr/>
        </p:nvGrpSpPr>
        <p:grpSpPr bwMode="auto">
          <a:xfrm>
            <a:off x="1633538" y="2454275"/>
            <a:ext cx="6862762" cy="2406650"/>
            <a:chOff x="606" y="2738"/>
            <a:chExt cx="4323" cy="1516"/>
          </a:xfrm>
        </p:grpSpPr>
        <p:pic>
          <p:nvPicPr>
            <p:cNvPr id="23558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6" y="2738"/>
              <a:ext cx="4323" cy="1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59" name="Rectangle 4"/>
            <p:cNvSpPr>
              <a:spLocks noChangeArrowheads="1"/>
            </p:cNvSpPr>
            <p:nvPr/>
          </p:nvSpPr>
          <p:spPr bwMode="auto">
            <a:xfrm>
              <a:off x="1888" y="3445"/>
              <a:ext cx="1701" cy="5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title"/>
          </p:nvPr>
        </p:nvSpPr>
        <p:spPr>
          <a:xfrm>
            <a:off x="238125" y="0"/>
            <a:ext cx="8229600" cy="1143000"/>
          </a:xfrm>
        </p:spPr>
        <p:txBody>
          <a:bodyPr/>
          <a:lstStyle/>
          <a:p>
            <a:r>
              <a:rPr lang="en-US" smtClean="0"/>
              <a:t>Example: </a:t>
            </a:r>
            <a:r>
              <a:rPr lang="en-US" sz="2800" smtClean="0"/>
              <a:t>LEFT-ROTATE</a:t>
            </a:r>
            <a:r>
              <a:rPr lang="en-US" smtClean="0"/>
              <a:t> </a:t>
            </a:r>
          </a:p>
        </p:txBody>
      </p:sp>
      <p:pic>
        <p:nvPicPr>
          <p:cNvPr id="2457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95313" y="1179513"/>
            <a:ext cx="7061200" cy="2630487"/>
          </a:xfrm>
          <a:noFill/>
        </p:spPr>
      </p:pic>
      <p:pic>
        <p:nvPicPr>
          <p:cNvPr id="48435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95313" y="3948113"/>
            <a:ext cx="8012112" cy="2871787"/>
          </a:xfrm>
          <a:noFill/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C5F93-EDB7-45A4-84CB-A5985944C7D9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r>
              <a:rPr lang="en-US" smtClean="0"/>
              <a:t>LEFT-ROTATE(T, x)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537575" cy="5340350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2400" smtClean="0">
                <a:latin typeface="Comic Sans MS" pitchFamily="66" charset="0"/>
              </a:rPr>
              <a:t>y ← right[x]</a:t>
            </a:r>
            <a:r>
              <a:rPr lang="en-US" sz="2400" smtClean="0"/>
              <a:t> 	       </a:t>
            </a:r>
            <a:r>
              <a:rPr lang="en-US" sz="2000" smtClean="0">
                <a:cs typeface="Arial" charset="0"/>
              </a:rPr>
              <a:t>►</a:t>
            </a:r>
            <a:r>
              <a:rPr lang="en-US" sz="2000" smtClean="0"/>
              <a:t>Set y</a:t>
            </a:r>
          </a:p>
          <a:p>
            <a:pPr marL="457200" indent="-457200">
              <a:buFontTx/>
              <a:buAutoNum type="arabicPeriod"/>
            </a:pPr>
            <a:r>
              <a:rPr lang="en-US" sz="2400" smtClean="0">
                <a:latin typeface="Comic Sans MS" pitchFamily="66" charset="0"/>
              </a:rPr>
              <a:t>right[x] ← left[y]</a:t>
            </a:r>
            <a:r>
              <a:rPr lang="en-US" sz="2400" smtClean="0"/>
              <a:t>    </a:t>
            </a:r>
            <a:r>
              <a:rPr lang="en-US" sz="2000" smtClean="0">
                <a:cs typeface="Arial" charset="0"/>
              </a:rPr>
              <a:t>►</a:t>
            </a:r>
            <a:r>
              <a:rPr lang="en-US" sz="2400" smtClean="0"/>
              <a:t> </a:t>
            </a:r>
            <a:r>
              <a:rPr lang="en-US" sz="2000" smtClean="0"/>
              <a:t>y’s left subtree becomes x’s right subtree</a:t>
            </a:r>
          </a:p>
          <a:p>
            <a:pPr marL="457200" indent="-457200">
              <a:buFontTx/>
              <a:buAutoNum type="arabicPeriod"/>
            </a:pPr>
            <a:r>
              <a:rPr lang="en-US" sz="2400" b="1" smtClean="0"/>
              <a:t>if </a:t>
            </a:r>
            <a:r>
              <a:rPr lang="en-US" sz="2400" smtClean="0">
                <a:latin typeface="Comic Sans MS" pitchFamily="66" charset="0"/>
              </a:rPr>
              <a:t>left[y] </a:t>
            </a:r>
            <a:r>
              <a:rPr lang="en-US" sz="240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sz="2400" smtClean="0">
                <a:latin typeface="Comic Sans MS" pitchFamily="66" charset="0"/>
              </a:rPr>
              <a:t> NIL</a:t>
            </a:r>
          </a:p>
          <a:p>
            <a:pPr marL="457200" indent="-457200">
              <a:buFontTx/>
              <a:buAutoNum type="arabicPeriod"/>
            </a:pPr>
            <a:r>
              <a:rPr lang="en-US" sz="2400" b="1" smtClean="0"/>
              <a:t>   then </a:t>
            </a:r>
            <a:r>
              <a:rPr lang="en-US" sz="2400" smtClean="0">
                <a:latin typeface="Comic Sans MS" pitchFamily="66" charset="0"/>
              </a:rPr>
              <a:t>p[left[y]] ← x </a:t>
            </a:r>
            <a:r>
              <a:rPr lang="en-US" sz="2000" smtClean="0">
                <a:cs typeface="Arial" charset="0"/>
              </a:rPr>
              <a:t>►</a:t>
            </a:r>
            <a:r>
              <a:rPr lang="en-US" sz="2400" smtClean="0"/>
              <a:t> </a:t>
            </a:r>
            <a:r>
              <a:rPr lang="en-US" sz="2000" smtClean="0"/>
              <a:t>Set the parent relation from left[y] to x</a:t>
            </a:r>
            <a:endParaRPr lang="en-US" sz="2400" smtClean="0">
              <a:latin typeface="Comic Sans MS" pitchFamily="66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2400" smtClean="0">
                <a:latin typeface="Comic Sans MS" pitchFamily="66" charset="0"/>
              </a:rPr>
              <a:t>p[y] ← p[x]</a:t>
            </a:r>
            <a:r>
              <a:rPr lang="en-US" sz="2400" smtClean="0"/>
              <a:t> 	       </a:t>
            </a:r>
            <a:r>
              <a:rPr lang="en-US" sz="2000" smtClean="0">
                <a:cs typeface="Arial" charset="0"/>
              </a:rPr>
              <a:t>►</a:t>
            </a:r>
            <a:r>
              <a:rPr lang="en-US" sz="2400" smtClean="0"/>
              <a:t> </a:t>
            </a:r>
            <a:r>
              <a:rPr lang="en-US" sz="2000" smtClean="0"/>
              <a:t>The parent of x becomes the parent of y</a:t>
            </a:r>
          </a:p>
          <a:p>
            <a:pPr marL="457200" indent="-457200">
              <a:buFontTx/>
              <a:buAutoNum type="arabicPeriod"/>
            </a:pPr>
            <a:r>
              <a:rPr lang="en-US" sz="2400" b="1" smtClean="0"/>
              <a:t>if </a:t>
            </a:r>
            <a:r>
              <a:rPr lang="en-US" sz="2400" smtClean="0">
                <a:latin typeface="Comic Sans MS" pitchFamily="66" charset="0"/>
              </a:rPr>
              <a:t>p[x] = NIL</a:t>
            </a:r>
          </a:p>
          <a:p>
            <a:pPr marL="457200" indent="-457200">
              <a:buFontTx/>
              <a:buAutoNum type="arabicPeriod"/>
            </a:pPr>
            <a:r>
              <a:rPr lang="en-US" sz="2400" b="1" smtClean="0"/>
              <a:t>   then </a:t>
            </a:r>
            <a:r>
              <a:rPr lang="en-US" sz="2400" smtClean="0">
                <a:latin typeface="Comic Sans MS" pitchFamily="66" charset="0"/>
              </a:rPr>
              <a:t>root[T] ← y</a:t>
            </a:r>
          </a:p>
          <a:p>
            <a:pPr marL="457200" indent="-457200">
              <a:buFontTx/>
              <a:buAutoNum type="arabicPeriod"/>
            </a:pPr>
            <a:r>
              <a:rPr lang="en-US" sz="2400" b="1" smtClean="0"/>
              <a:t>   else if </a:t>
            </a:r>
            <a:r>
              <a:rPr lang="en-US" sz="2400" smtClean="0">
                <a:latin typeface="Comic Sans MS" pitchFamily="66" charset="0"/>
              </a:rPr>
              <a:t>x = left[p[x]]</a:t>
            </a:r>
          </a:p>
          <a:p>
            <a:pPr marL="457200" indent="-457200">
              <a:buFontTx/>
              <a:buAutoNum type="arabicPeriod"/>
            </a:pPr>
            <a:r>
              <a:rPr lang="en-US" sz="2400" b="1" smtClean="0"/>
              <a:t>              then </a:t>
            </a:r>
            <a:r>
              <a:rPr lang="en-US" sz="2400" smtClean="0">
                <a:latin typeface="Comic Sans MS" pitchFamily="66" charset="0"/>
              </a:rPr>
              <a:t>left[p[x]] ← y</a:t>
            </a:r>
          </a:p>
          <a:p>
            <a:pPr marL="457200" indent="-457200">
              <a:buFontTx/>
              <a:buAutoNum type="arabicPeriod"/>
            </a:pPr>
            <a:r>
              <a:rPr lang="en-US" sz="2400" b="1" smtClean="0"/>
              <a:t>              else </a:t>
            </a:r>
            <a:r>
              <a:rPr lang="en-US" sz="2400" smtClean="0">
                <a:latin typeface="Comic Sans MS" pitchFamily="66" charset="0"/>
              </a:rPr>
              <a:t>right[p[x]] ← y</a:t>
            </a:r>
          </a:p>
          <a:p>
            <a:pPr marL="457200" indent="-457200">
              <a:buFontTx/>
              <a:buAutoNum type="arabicPeriod"/>
            </a:pPr>
            <a:r>
              <a:rPr lang="en-US" sz="2400" smtClean="0">
                <a:latin typeface="Comic Sans MS" pitchFamily="66" charset="0"/>
              </a:rPr>
              <a:t>left[y] ← x</a:t>
            </a:r>
            <a:r>
              <a:rPr lang="en-US" sz="2400" smtClean="0"/>
              <a:t> 	        </a:t>
            </a:r>
            <a:r>
              <a:rPr lang="en-US" sz="2000" smtClean="0">
                <a:cs typeface="Arial" charset="0"/>
              </a:rPr>
              <a:t>►</a:t>
            </a:r>
            <a:r>
              <a:rPr lang="en-US" sz="2400" smtClean="0"/>
              <a:t> </a:t>
            </a:r>
            <a:r>
              <a:rPr lang="en-US" sz="2000" smtClean="0"/>
              <a:t>Put x on y’s left</a:t>
            </a:r>
          </a:p>
          <a:p>
            <a:pPr marL="457200" indent="-457200">
              <a:buFontTx/>
              <a:buAutoNum type="arabicPeriod"/>
            </a:pPr>
            <a:r>
              <a:rPr lang="en-US" sz="2400" smtClean="0">
                <a:latin typeface="Comic Sans MS" pitchFamily="66" charset="0"/>
              </a:rPr>
              <a:t>p[x] ← y		        </a:t>
            </a:r>
            <a:r>
              <a:rPr lang="en-US" sz="2000" smtClean="0">
                <a:cs typeface="Arial" charset="0"/>
              </a:rPr>
              <a:t>►</a:t>
            </a:r>
            <a:r>
              <a:rPr lang="en-US" sz="2400" smtClean="0"/>
              <a:t> </a:t>
            </a:r>
            <a:r>
              <a:rPr lang="en-US" sz="2000" smtClean="0"/>
              <a:t>y becomes x’s parent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BAF14-B7A4-4FAE-ADCE-083A4A33AB7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pSp>
        <p:nvGrpSpPr>
          <p:cNvPr id="25605" name="Group 4"/>
          <p:cNvGrpSpPr>
            <a:grpSpLocks/>
          </p:cNvGrpSpPr>
          <p:nvPr/>
        </p:nvGrpSpPr>
        <p:grpSpPr bwMode="auto">
          <a:xfrm>
            <a:off x="4432300" y="3465513"/>
            <a:ext cx="4506913" cy="1433512"/>
            <a:chOff x="606" y="2738"/>
            <a:chExt cx="4323" cy="1516"/>
          </a:xfrm>
        </p:grpSpPr>
        <p:pic>
          <p:nvPicPr>
            <p:cNvPr id="25606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6" y="2738"/>
              <a:ext cx="4323" cy="1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7" name="Rectangle 6"/>
            <p:cNvSpPr>
              <a:spLocks noChangeArrowheads="1"/>
            </p:cNvSpPr>
            <p:nvPr/>
          </p:nvSpPr>
          <p:spPr bwMode="auto">
            <a:xfrm>
              <a:off x="1888" y="3445"/>
              <a:ext cx="1701" cy="5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Red-Black Trees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“Balanced” binary search trees guarantee an </a:t>
            </a:r>
            <a:r>
              <a:rPr lang="en-US" smtClean="0">
                <a:latin typeface="Comic Sans MS" pitchFamily="66" charset="0"/>
              </a:rPr>
              <a:t>O(lgn)</a:t>
            </a:r>
            <a:r>
              <a:rPr lang="en-US" smtClean="0"/>
              <a:t> running time </a:t>
            </a:r>
          </a:p>
          <a:p>
            <a:r>
              <a:rPr lang="en-US" smtClean="0"/>
              <a:t>Red-black-tree</a:t>
            </a:r>
          </a:p>
          <a:p>
            <a:pPr lvl="1"/>
            <a:r>
              <a:rPr lang="en-US" smtClean="0"/>
              <a:t>Binary search tree with an additional attribute for its nodes: </a:t>
            </a:r>
            <a:r>
              <a:rPr lang="en-US" smtClean="0">
                <a:latin typeface="Comic Sans MS" pitchFamily="66" charset="0"/>
              </a:rPr>
              <a:t>color</a:t>
            </a:r>
            <a:r>
              <a:rPr lang="en-US" smtClean="0"/>
              <a:t> which can be </a:t>
            </a:r>
            <a:r>
              <a:rPr lang="en-US" b="1" smtClean="0">
                <a:solidFill>
                  <a:srgbClr val="DD0111"/>
                </a:solidFill>
              </a:rPr>
              <a:t>red</a:t>
            </a:r>
            <a:r>
              <a:rPr lang="en-US" smtClean="0"/>
              <a:t> or </a:t>
            </a:r>
            <a:r>
              <a:rPr lang="en-US" b="1" smtClean="0"/>
              <a:t>black</a:t>
            </a:r>
            <a:endParaRPr lang="en-US" smtClean="0"/>
          </a:p>
          <a:p>
            <a:pPr lvl="1"/>
            <a:r>
              <a:rPr lang="en-US" smtClean="0"/>
              <a:t>Constrains the way nodes can be colored on any path from the root to a leaf:</a:t>
            </a:r>
          </a:p>
          <a:p>
            <a:pPr lvl="2">
              <a:buFontTx/>
              <a:buNone/>
            </a:pPr>
            <a:r>
              <a:rPr lang="en-US" smtClean="0"/>
              <a:t> </a:t>
            </a:r>
          </a:p>
          <a:p>
            <a:pPr lvl="2">
              <a:buFontTx/>
              <a:buNone/>
            </a:pPr>
            <a:r>
              <a:rPr lang="en-US" smtClean="0"/>
              <a:t> Ensures that no path is more than twice as long as any other path 		</a:t>
            </a:r>
            <a:r>
              <a:rPr lang="en-US" smtClean="0">
                <a:sym typeface="Symbol" pitchFamily="18" charset="2"/>
              </a:rPr>
              <a:t>   the tree is balanced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B2CC4-1493-4FA7-A257-1ADCF2852E5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Right Rotations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42325" cy="5389562"/>
          </a:xfrm>
        </p:spPr>
        <p:txBody>
          <a:bodyPr/>
          <a:lstStyle/>
          <a:p>
            <a:r>
              <a:rPr lang="en-US" smtClean="0"/>
              <a:t>Assumptions for a right rotation on a node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The left child of </a:t>
            </a:r>
            <a:r>
              <a:rPr lang="en-US" smtClean="0">
                <a:latin typeface="Comic Sans MS" pitchFamily="66" charset="0"/>
              </a:rPr>
              <a:t>y (x)</a:t>
            </a:r>
            <a:r>
              <a:rPr lang="en-US" smtClean="0"/>
              <a:t> is not NIL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Idea:</a:t>
            </a:r>
          </a:p>
          <a:p>
            <a:pPr lvl="1"/>
            <a:r>
              <a:rPr lang="en-US" smtClean="0"/>
              <a:t>Pivots around the link from </a:t>
            </a:r>
            <a:r>
              <a:rPr lang="en-US" smtClean="0">
                <a:latin typeface="Comic Sans MS" pitchFamily="66" charset="0"/>
              </a:rPr>
              <a:t>y</a:t>
            </a:r>
            <a:r>
              <a:rPr lang="en-US" smtClean="0"/>
              <a:t> to </a:t>
            </a:r>
            <a:r>
              <a:rPr lang="en-US" smtClean="0">
                <a:latin typeface="Comic Sans MS" pitchFamily="66" charset="0"/>
              </a:rPr>
              <a:t>x</a:t>
            </a:r>
          </a:p>
          <a:p>
            <a:pPr lvl="1"/>
            <a:r>
              <a:rPr lang="en-US" smtClean="0"/>
              <a:t>Makes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 the new root of the subtree</a:t>
            </a:r>
          </a:p>
          <a:p>
            <a:pPr lvl="1"/>
            <a:r>
              <a:rPr lang="en-US" smtClean="0">
                <a:latin typeface="Comic Sans MS" pitchFamily="66" charset="0"/>
              </a:rPr>
              <a:t>y</a:t>
            </a:r>
            <a:r>
              <a:rPr lang="en-US" smtClean="0"/>
              <a:t> becomes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’s right child</a:t>
            </a:r>
          </a:p>
          <a:p>
            <a:pPr lvl="1"/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’s right child becomes </a:t>
            </a:r>
            <a:r>
              <a:rPr lang="en-US" smtClean="0">
                <a:latin typeface="Comic Sans MS" pitchFamily="66" charset="0"/>
              </a:rPr>
              <a:t>y</a:t>
            </a:r>
            <a:r>
              <a:rPr lang="en-US" smtClean="0"/>
              <a:t>’s left child</a:t>
            </a:r>
          </a:p>
        </p:txBody>
      </p:sp>
      <p:pic>
        <p:nvPicPr>
          <p:cNvPr id="2662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476375" y="2547938"/>
            <a:ext cx="1887538" cy="1979612"/>
          </a:xfrm>
          <a:noFill/>
        </p:spPr>
      </p:pic>
      <p:pic>
        <p:nvPicPr>
          <p:cNvPr id="26629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3551238" y="3376613"/>
            <a:ext cx="2278062" cy="290512"/>
          </a:xfrm>
          <a:noFill/>
        </p:spPr>
      </p:pic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EDA4A3-72B0-48F8-B955-5DDD8E2D68F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pic>
        <p:nvPicPr>
          <p:cNvPr id="26631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3450" y="2595563"/>
            <a:ext cx="1785938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86175" y="3146425"/>
            <a:ext cx="20875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Goal:</a:t>
            </a:r>
          </a:p>
          <a:p>
            <a:pPr marL="640080" lvl="1" indent="-246888" fontAlgn="auto">
              <a:lnSpc>
                <a:spcPct val="14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Insert a new node z into a red-black-tree</a:t>
            </a:r>
          </a:p>
          <a:p>
            <a:pPr marL="274320" indent="-274320" fontAlgn="auto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Idea:</a:t>
            </a:r>
          </a:p>
          <a:p>
            <a:pPr marL="640080" lvl="1" indent="-246888" fontAlgn="auto">
              <a:lnSpc>
                <a:spcPct val="14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Insert node z into the tree as for an ordinary binary search tree</a:t>
            </a:r>
          </a:p>
          <a:p>
            <a:pPr marL="640080" lvl="1" indent="-246888" fontAlgn="auto">
              <a:lnSpc>
                <a:spcPct val="14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Color the node </a:t>
            </a:r>
            <a:r>
              <a:rPr lang="en-US" b="1">
                <a:solidFill>
                  <a:srgbClr val="DD0111"/>
                </a:solidFill>
              </a:rPr>
              <a:t>red</a:t>
            </a:r>
          </a:p>
          <a:p>
            <a:pPr marL="640080" lvl="1" indent="-246888" fontAlgn="auto">
              <a:lnSpc>
                <a:spcPct val="14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Restore the red-black-tree properties</a:t>
            </a:r>
          </a:p>
          <a:p>
            <a:pPr lvl="2" indent="-246888" fontAlgn="auto">
              <a:lnSpc>
                <a:spcPct val="14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Use an auxiliary procedure RB-INSERT-FIXUP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2CDD8-62EA-4EBE-9B81-F2FBC1C6141C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8" y="100013"/>
            <a:ext cx="8778875" cy="906462"/>
          </a:xfrm>
        </p:spPr>
        <p:txBody>
          <a:bodyPr/>
          <a:lstStyle/>
          <a:p>
            <a:r>
              <a:rPr lang="en-US" smtClean="0"/>
              <a:t>RB Properties Affected by Insert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98450" y="1154113"/>
            <a:ext cx="8229600" cy="5432425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400" smtClean="0"/>
              <a:t>Every </a:t>
            </a:r>
            <a:r>
              <a:rPr lang="en-US" sz="2400" smtClean="0">
                <a:latin typeface="Comic Sans MS" pitchFamily="66" charset="0"/>
              </a:rPr>
              <a:t>node</a:t>
            </a:r>
            <a:r>
              <a:rPr lang="en-US" sz="2400" smtClean="0"/>
              <a:t> is either </a:t>
            </a:r>
            <a:r>
              <a:rPr lang="en-US" sz="2400" b="1" smtClean="0">
                <a:solidFill>
                  <a:srgbClr val="DD0111"/>
                </a:solidFill>
              </a:rPr>
              <a:t>red</a:t>
            </a:r>
            <a:r>
              <a:rPr lang="en-US" sz="2400" smtClean="0"/>
              <a:t> or </a:t>
            </a:r>
            <a:r>
              <a:rPr lang="en-US" sz="2400" b="1" smtClean="0"/>
              <a:t>black</a:t>
            </a:r>
            <a:endParaRPr lang="en-US" sz="2400" smtClean="0"/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smtClean="0"/>
              <a:t>The </a:t>
            </a:r>
            <a:r>
              <a:rPr lang="en-US" sz="2400" smtClean="0">
                <a:latin typeface="Comic Sans MS" pitchFamily="66" charset="0"/>
              </a:rPr>
              <a:t>root</a:t>
            </a:r>
            <a:r>
              <a:rPr lang="en-US" sz="2400" smtClean="0"/>
              <a:t> is </a:t>
            </a:r>
            <a:r>
              <a:rPr lang="en-US" sz="2400" b="1" smtClean="0"/>
              <a:t>black</a:t>
            </a:r>
            <a:endParaRPr lang="en-US" sz="2400" smtClean="0"/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smtClean="0"/>
              <a:t>Every </a:t>
            </a:r>
            <a:r>
              <a:rPr lang="en-US" sz="2400" smtClean="0">
                <a:latin typeface="Comic Sans MS" pitchFamily="66" charset="0"/>
              </a:rPr>
              <a:t>leaf</a:t>
            </a:r>
            <a:r>
              <a:rPr lang="en-US" sz="2400" smtClean="0"/>
              <a:t> (</a:t>
            </a:r>
            <a:r>
              <a:rPr lang="en-US" sz="2400" smtClean="0">
                <a:latin typeface="Comic Sans MS" pitchFamily="66" charset="0"/>
              </a:rPr>
              <a:t>NIL</a:t>
            </a:r>
            <a:r>
              <a:rPr lang="en-US" sz="2400" smtClean="0"/>
              <a:t>) is </a:t>
            </a:r>
            <a:r>
              <a:rPr lang="en-US" sz="2400" b="1" smtClean="0"/>
              <a:t>black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smtClean="0"/>
              <a:t>If a node is red, then both its children are black</a:t>
            </a:r>
          </a:p>
          <a:p>
            <a:pPr marL="533400" indent="-533400">
              <a:lnSpc>
                <a:spcPct val="120000"/>
              </a:lnSpc>
              <a:buFontTx/>
              <a:buNone/>
            </a:pPr>
            <a:endParaRPr lang="en-US" sz="2400" smtClean="0"/>
          </a:p>
          <a:p>
            <a:pPr marL="533400" indent="-533400">
              <a:lnSpc>
                <a:spcPct val="120000"/>
              </a:lnSpc>
              <a:buFontTx/>
              <a:buNone/>
            </a:pPr>
            <a:endParaRPr lang="en-US" sz="2400" smtClean="0"/>
          </a:p>
          <a:p>
            <a:pPr marL="533400" indent="-533400">
              <a:lnSpc>
                <a:spcPct val="120000"/>
              </a:lnSpc>
              <a:buFontTx/>
              <a:buAutoNum type="arabicPeriod" startAt="5"/>
            </a:pPr>
            <a:r>
              <a:rPr lang="en-US" sz="2400" smtClean="0"/>
              <a:t>For each node, all paths </a:t>
            </a:r>
          </a:p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sz="2400" smtClean="0"/>
              <a:t>from the node to descendant </a:t>
            </a:r>
          </a:p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sz="2400" smtClean="0"/>
              <a:t>leaves contain the same number </a:t>
            </a:r>
          </a:p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sz="2400" smtClean="0"/>
              <a:t>of black nodes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76811-1E1E-4843-B3EC-B322075F1C4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6524625" y="11223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omic Sans MS" pitchFamily="66" charset="0"/>
              </a:rPr>
              <a:t>OK!</a:t>
            </a:r>
          </a:p>
        </p:txBody>
      </p:sp>
      <p:sp>
        <p:nvSpPr>
          <p:cNvPr id="489477" name="Text Box 5"/>
          <p:cNvSpPr txBox="1">
            <a:spLocks noChangeArrowheads="1"/>
          </p:cNvSpPr>
          <p:nvPr/>
        </p:nvSpPr>
        <p:spPr bwMode="auto">
          <a:xfrm>
            <a:off x="6550025" y="1587500"/>
            <a:ext cx="2451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omic Sans MS" pitchFamily="66" charset="0"/>
              </a:rPr>
              <a:t>If z is the root </a:t>
            </a:r>
          </a:p>
          <a:p>
            <a:r>
              <a:rPr lang="en-US" sz="2400">
                <a:latin typeface="Comic Sans MS" pitchFamily="66" charset="0"/>
                <a:sym typeface="Symbol" pitchFamily="18" charset="2"/>
              </a:rPr>
              <a:t> </a:t>
            </a:r>
            <a:r>
              <a:rPr lang="en-US" sz="2400">
                <a:solidFill>
                  <a:srgbClr val="DD0111"/>
                </a:solidFill>
                <a:latin typeface="Comic Sans MS" pitchFamily="66" charset="0"/>
                <a:sym typeface="Symbol" pitchFamily="18" charset="2"/>
              </a:rPr>
              <a:t>not OK</a:t>
            </a:r>
          </a:p>
        </p:txBody>
      </p:sp>
      <p:sp>
        <p:nvSpPr>
          <p:cNvPr id="489478" name="Text Box 6"/>
          <p:cNvSpPr txBox="1">
            <a:spLocks noChangeArrowheads="1"/>
          </p:cNvSpPr>
          <p:nvPr/>
        </p:nvSpPr>
        <p:spPr bwMode="auto">
          <a:xfrm>
            <a:off x="4645025" y="21637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omic Sans MS" pitchFamily="66" charset="0"/>
              </a:rPr>
              <a:t>OK!</a:t>
            </a:r>
          </a:p>
        </p:txBody>
      </p:sp>
      <p:grpSp>
        <p:nvGrpSpPr>
          <p:cNvPr id="28680" name="Group 7"/>
          <p:cNvGrpSpPr>
            <a:grpSpLocks/>
          </p:cNvGrpSpPr>
          <p:nvPr/>
        </p:nvGrpSpPr>
        <p:grpSpPr bwMode="auto">
          <a:xfrm>
            <a:off x="5140325" y="4591050"/>
            <a:ext cx="3648075" cy="1885950"/>
            <a:chOff x="3238" y="2892"/>
            <a:chExt cx="2298" cy="1188"/>
          </a:xfrm>
        </p:grpSpPr>
        <p:sp>
          <p:nvSpPr>
            <p:cNvPr id="28687" name="Oval 8"/>
            <p:cNvSpPr>
              <a:spLocks noChangeAspect="1" noChangeArrowheads="1"/>
            </p:cNvSpPr>
            <p:nvPr/>
          </p:nvSpPr>
          <p:spPr bwMode="auto">
            <a:xfrm>
              <a:off x="3773" y="2892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8688" name="Oval 9"/>
            <p:cNvSpPr>
              <a:spLocks noChangeAspect="1" noChangeArrowheads="1"/>
            </p:cNvSpPr>
            <p:nvPr/>
          </p:nvSpPr>
          <p:spPr bwMode="auto">
            <a:xfrm>
              <a:off x="3238" y="3213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8689" name="Oval 10"/>
            <p:cNvSpPr>
              <a:spLocks noChangeAspect="1" noChangeArrowheads="1"/>
            </p:cNvSpPr>
            <p:nvPr/>
          </p:nvSpPr>
          <p:spPr bwMode="auto">
            <a:xfrm>
              <a:off x="4307" y="3213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8690" name="Oval 11"/>
            <p:cNvSpPr>
              <a:spLocks noChangeAspect="1" noChangeArrowheads="1"/>
            </p:cNvSpPr>
            <p:nvPr/>
          </p:nvSpPr>
          <p:spPr bwMode="auto">
            <a:xfrm>
              <a:off x="4837" y="3546"/>
              <a:ext cx="219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8691" name="Oval 12"/>
            <p:cNvSpPr>
              <a:spLocks noChangeAspect="1" noChangeArrowheads="1"/>
            </p:cNvSpPr>
            <p:nvPr/>
          </p:nvSpPr>
          <p:spPr bwMode="auto">
            <a:xfrm>
              <a:off x="3788" y="3546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8692" name="Oval 13"/>
            <p:cNvSpPr>
              <a:spLocks noChangeAspect="1" noChangeArrowheads="1"/>
            </p:cNvSpPr>
            <p:nvPr/>
          </p:nvSpPr>
          <p:spPr bwMode="auto">
            <a:xfrm>
              <a:off x="5316" y="3868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8693" name="Line 14"/>
            <p:cNvSpPr>
              <a:spLocks noChangeAspect="1" noChangeShapeType="1"/>
            </p:cNvSpPr>
            <p:nvPr/>
          </p:nvSpPr>
          <p:spPr bwMode="auto">
            <a:xfrm rot="3600000">
              <a:off x="3612" y="2958"/>
              <a:ext cx="4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694" name="Line 15"/>
            <p:cNvSpPr>
              <a:spLocks noChangeAspect="1" noChangeShapeType="1"/>
            </p:cNvSpPr>
            <p:nvPr/>
          </p:nvSpPr>
          <p:spPr bwMode="auto">
            <a:xfrm rot="18000000" flipH="1">
              <a:off x="4148" y="2957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695" name="Line 16"/>
            <p:cNvSpPr>
              <a:spLocks noChangeAspect="1" noChangeShapeType="1"/>
            </p:cNvSpPr>
            <p:nvPr/>
          </p:nvSpPr>
          <p:spPr bwMode="auto">
            <a:xfrm rot="3600000">
              <a:off x="4154" y="3295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696" name="Line 17"/>
            <p:cNvSpPr>
              <a:spLocks noChangeAspect="1" noChangeShapeType="1"/>
            </p:cNvSpPr>
            <p:nvPr/>
          </p:nvSpPr>
          <p:spPr bwMode="auto">
            <a:xfrm rot="18000000" flipH="1">
              <a:off x="4678" y="3295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28697" name="Line 18"/>
            <p:cNvSpPr>
              <a:spLocks noChangeAspect="1" noChangeShapeType="1"/>
            </p:cNvSpPr>
            <p:nvPr/>
          </p:nvSpPr>
          <p:spPr bwMode="auto">
            <a:xfrm rot="18000000" flipH="1">
              <a:off x="5197" y="3630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137025" y="2795588"/>
            <a:ext cx="3957638" cy="1239837"/>
            <a:chOff x="2606" y="1761"/>
            <a:chExt cx="2493" cy="781"/>
          </a:xfrm>
        </p:grpSpPr>
        <p:sp>
          <p:nvSpPr>
            <p:cNvPr id="28685" name="Text Box 20"/>
            <p:cNvSpPr txBox="1">
              <a:spLocks noChangeArrowheads="1"/>
            </p:cNvSpPr>
            <p:nvPr/>
          </p:nvSpPr>
          <p:spPr bwMode="auto">
            <a:xfrm>
              <a:off x="2606" y="2024"/>
              <a:ext cx="228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If p(z) is red </a:t>
              </a:r>
              <a:r>
                <a:rPr lang="en-US" sz="2400">
                  <a:latin typeface="Comic Sans MS" pitchFamily="66" charset="0"/>
                  <a:sym typeface="Symbol" pitchFamily="18" charset="2"/>
                </a:rPr>
                <a:t> </a:t>
              </a:r>
              <a:r>
                <a:rPr lang="en-US" sz="2400">
                  <a:solidFill>
                    <a:srgbClr val="DD0111"/>
                  </a:solidFill>
                  <a:latin typeface="Comic Sans MS" pitchFamily="66" charset="0"/>
                  <a:sym typeface="Symbol" pitchFamily="18" charset="2"/>
                </a:rPr>
                <a:t>not OK</a:t>
              </a:r>
            </a:p>
            <a:p>
              <a:r>
                <a:rPr lang="en-US" sz="2400">
                  <a:latin typeface="Comic Sans MS" pitchFamily="66" charset="0"/>
                  <a:sym typeface="Symbol" pitchFamily="18" charset="2"/>
                </a:rPr>
                <a:t>z and p(z) are both red</a:t>
              </a:r>
            </a:p>
          </p:txBody>
        </p:sp>
        <p:sp>
          <p:nvSpPr>
            <p:cNvPr id="28686" name="Freeform 21"/>
            <p:cNvSpPr>
              <a:spLocks/>
            </p:cNvSpPr>
            <p:nvPr/>
          </p:nvSpPr>
          <p:spPr bwMode="auto">
            <a:xfrm>
              <a:off x="4592" y="1761"/>
              <a:ext cx="507" cy="463"/>
            </a:xfrm>
            <a:custGeom>
              <a:avLst/>
              <a:gdLst>
                <a:gd name="T0" fmla="*/ 245 w 507"/>
                <a:gd name="T1" fmla="*/ 463 h 463"/>
                <a:gd name="T2" fmla="*/ 453 w 507"/>
                <a:gd name="T3" fmla="*/ 287 h 463"/>
                <a:gd name="T4" fmla="*/ 464 w 507"/>
                <a:gd name="T5" fmla="*/ 47 h 463"/>
                <a:gd name="T6" fmla="*/ 197 w 507"/>
                <a:gd name="T7" fmla="*/ 4 h 463"/>
                <a:gd name="T8" fmla="*/ 0 w 507"/>
                <a:gd name="T9" fmla="*/ 47 h 4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7"/>
                <a:gd name="T16" fmla="*/ 0 h 463"/>
                <a:gd name="T17" fmla="*/ 507 w 507"/>
                <a:gd name="T18" fmla="*/ 463 h 4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7" h="463">
                  <a:moveTo>
                    <a:pt x="245" y="463"/>
                  </a:moveTo>
                  <a:cubicBezTo>
                    <a:pt x="331" y="409"/>
                    <a:pt x="417" y="356"/>
                    <a:pt x="453" y="287"/>
                  </a:cubicBezTo>
                  <a:cubicBezTo>
                    <a:pt x="489" y="218"/>
                    <a:pt x="507" y="94"/>
                    <a:pt x="464" y="47"/>
                  </a:cubicBezTo>
                  <a:cubicBezTo>
                    <a:pt x="421" y="0"/>
                    <a:pt x="274" y="4"/>
                    <a:pt x="197" y="4"/>
                  </a:cubicBezTo>
                  <a:cubicBezTo>
                    <a:pt x="120" y="4"/>
                    <a:pt x="32" y="41"/>
                    <a:pt x="0" y="4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20663" y="3736975"/>
            <a:ext cx="1343025" cy="588963"/>
            <a:chOff x="139" y="2354"/>
            <a:chExt cx="846" cy="371"/>
          </a:xfrm>
        </p:grpSpPr>
        <p:sp>
          <p:nvSpPr>
            <p:cNvPr id="28683" name="Text Box 23"/>
            <p:cNvSpPr txBox="1">
              <a:spLocks noChangeArrowheads="1"/>
            </p:cNvSpPr>
            <p:nvPr/>
          </p:nvSpPr>
          <p:spPr bwMode="auto">
            <a:xfrm>
              <a:off x="553" y="235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omic Sans MS" pitchFamily="66" charset="0"/>
                </a:rPr>
                <a:t>OK!</a:t>
              </a:r>
            </a:p>
          </p:txBody>
        </p:sp>
        <p:sp>
          <p:nvSpPr>
            <p:cNvPr id="28684" name="Freeform 24"/>
            <p:cNvSpPr>
              <a:spLocks/>
            </p:cNvSpPr>
            <p:nvPr/>
          </p:nvSpPr>
          <p:spPr bwMode="auto">
            <a:xfrm>
              <a:off x="139" y="2434"/>
              <a:ext cx="426" cy="291"/>
            </a:xfrm>
            <a:custGeom>
              <a:avLst/>
              <a:gdLst>
                <a:gd name="T0" fmla="*/ 426 w 426"/>
                <a:gd name="T1" fmla="*/ 46 h 291"/>
                <a:gd name="T2" fmla="*/ 64 w 426"/>
                <a:gd name="T3" fmla="*/ 30 h 291"/>
                <a:gd name="T4" fmla="*/ 42 w 426"/>
                <a:gd name="T5" fmla="*/ 227 h 291"/>
                <a:gd name="T6" fmla="*/ 96 w 426"/>
                <a:gd name="T7" fmla="*/ 291 h 2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6"/>
                <a:gd name="T13" fmla="*/ 0 h 291"/>
                <a:gd name="T14" fmla="*/ 426 w 426"/>
                <a:gd name="T15" fmla="*/ 291 h 2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6" h="291">
                  <a:moveTo>
                    <a:pt x="426" y="46"/>
                  </a:moveTo>
                  <a:cubicBezTo>
                    <a:pt x="277" y="23"/>
                    <a:pt x="128" y="0"/>
                    <a:pt x="64" y="30"/>
                  </a:cubicBezTo>
                  <a:cubicBezTo>
                    <a:pt x="0" y="60"/>
                    <a:pt x="37" y="184"/>
                    <a:pt x="42" y="227"/>
                  </a:cubicBezTo>
                  <a:cubicBezTo>
                    <a:pt x="47" y="270"/>
                    <a:pt x="71" y="280"/>
                    <a:pt x="96" y="291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6" grpId="0"/>
      <p:bldP spid="489477" grpId="0"/>
      <p:bldP spid="4894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RB-INSERT-FIXUP – Case 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73163"/>
            <a:ext cx="5011737" cy="5813425"/>
          </a:xfrm>
        </p:spPr>
        <p:txBody>
          <a:bodyPr/>
          <a:lstStyle/>
          <a:p>
            <a:pPr>
              <a:lnSpc>
                <a:spcPct val="140000"/>
              </a:lnSpc>
              <a:buFontTx/>
              <a:buNone/>
            </a:pPr>
            <a:r>
              <a:rPr lang="en-US" dirty="0" err="1" smtClean="0"/>
              <a:t>z’s</a:t>
            </a:r>
            <a:r>
              <a:rPr lang="en-US" dirty="0" smtClean="0"/>
              <a:t> “uncle” (y) is </a:t>
            </a:r>
            <a:r>
              <a:rPr lang="en-US" b="1" dirty="0" smtClean="0">
                <a:solidFill>
                  <a:srgbClr val="DD0111"/>
                </a:solidFill>
              </a:rPr>
              <a:t>red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b="1" dirty="0" smtClean="0"/>
              <a:t>Idea: </a:t>
            </a:r>
            <a:r>
              <a:rPr lang="en-US" dirty="0" smtClean="0"/>
              <a:t>(</a:t>
            </a:r>
            <a:r>
              <a:rPr lang="en-US" u="sng" dirty="0" smtClean="0"/>
              <a:t>z is a right child</a:t>
            </a:r>
            <a:r>
              <a:rPr lang="en-US" dirty="0" smtClean="0"/>
              <a:t>)</a:t>
            </a:r>
          </a:p>
          <a:p>
            <a:pPr>
              <a:lnSpc>
                <a:spcPct val="140000"/>
              </a:lnSpc>
            </a:pPr>
            <a:r>
              <a:rPr lang="en-US" sz="2400" dirty="0" smtClean="0">
                <a:latin typeface="Comic Sans MS" pitchFamily="66" charset="0"/>
              </a:rPr>
              <a:t>p[p[z]]</a:t>
            </a:r>
            <a:r>
              <a:rPr lang="en-US" sz="2400" dirty="0" smtClean="0"/>
              <a:t> (</a:t>
            </a:r>
            <a:r>
              <a:rPr lang="en-US" sz="2400" dirty="0" err="1" smtClean="0"/>
              <a:t>z’s</a:t>
            </a:r>
            <a:r>
              <a:rPr lang="en-US" sz="2400" dirty="0" smtClean="0"/>
              <a:t> grandparent) must be black: </a:t>
            </a:r>
            <a:r>
              <a:rPr lang="en-US" sz="2400" dirty="0" smtClean="0">
                <a:latin typeface="Comic Sans MS" pitchFamily="66" charset="0"/>
              </a:rPr>
              <a:t>z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mic Sans MS" pitchFamily="66" charset="0"/>
              </a:rPr>
              <a:t>p[z]</a:t>
            </a:r>
            <a:r>
              <a:rPr lang="en-US" sz="2400" dirty="0" smtClean="0"/>
              <a:t> are both red </a:t>
            </a:r>
          </a:p>
          <a:p>
            <a:pPr>
              <a:lnSpc>
                <a:spcPct val="140000"/>
              </a:lnSpc>
            </a:pPr>
            <a:r>
              <a:rPr lang="en-US" sz="2400" dirty="0" smtClean="0"/>
              <a:t>Color </a:t>
            </a:r>
            <a:r>
              <a:rPr lang="en-US" sz="2400" dirty="0" smtClean="0">
                <a:latin typeface="Comic Sans MS" pitchFamily="66" charset="0"/>
              </a:rPr>
              <a:t>p[z]</a:t>
            </a:r>
            <a:r>
              <a:rPr lang="en-US" sz="2400" dirty="0" smtClean="0"/>
              <a:t> </a:t>
            </a:r>
            <a:r>
              <a:rPr lang="en-US" sz="2400" b="1" dirty="0" smtClean="0"/>
              <a:t>black</a:t>
            </a:r>
          </a:p>
          <a:p>
            <a:pPr>
              <a:lnSpc>
                <a:spcPct val="140000"/>
              </a:lnSpc>
            </a:pPr>
            <a:r>
              <a:rPr lang="en-US" sz="2400" dirty="0" smtClean="0"/>
              <a:t>Color </a:t>
            </a:r>
            <a:r>
              <a:rPr lang="en-US" sz="2400" dirty="0" smtClean="0">
                <a:latin typeface="Comic Sans MS" pitchFamily="66" charset="0"/>
              </a:rPr>
              <a:t>y</a:t>
            </a:r>
            <a:r>
              <a:rPr lang="en-US" sz="2400" dirty="0" smtClean="0"/>
              <a:t> </a:t>
            </a:r>
            <a:r>
              <a:rPr lang="en-US" sz="2400" b="1" dirty="0" smtClean="0"/>
              <a:t>black</a:t>
            </a:r>
          </a:p>
          <a:p>
            <a:pPr>
              <a:lnSpc>
                <a:spcPct val="140000"/>
              </a:lnSpc>
            </a:pPr>
            <a:r>
              <a:rPr lang="en-US" sz="2400" dirty="0" smtClean="0"/>
              <a:t>Color </a:t>
            </a:r>
            <a:r>
              <a:rPr lang="en-US" sz="2400" dirty="0" smtClean="0">
                <a:latin typeface="Comic Sans MS" pitchFamily="66" charset="0"/>
              </a:rPr>
              <a:t>p[p[z]]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DD0111"/>
                </a:solidFill>
              </a:rPr>
              <a:t>red</a:t>
            </a:r>
            <a:endParaRPr lang="en-US" sz="2400" dirty="0" smtClean="0"/>
          </a:p>
          <a:p>
            <a:pPr>
              <a:lnSpc>
                <a:spcPct val="140000"/>
              </a:lnSpc>
            </a:pPr>
            <a:r>
              <a:rPr lang="en-US" sz="2400" dirty="0" smtClean="0">
                <a:latin typeface="Comic Sans MS" pitchFamily="66" charset="0"/>
              </a:rPr>
              <a:t>z = p[p[z]]</a:t>
            </a:r>
          </a:p>
          <a:p>
            <a:pPr lvl="1">
              <a:lnSpc>
                <a:spcPct val="140000"/>
              </a:lnSpc>
            </a:pPr>
            <a:r>
              <a:rPr lang="en-US" sz="2000" dirty="0" smtClean="0"/>
              <a:t>Push the </a:t>
            </a:r>
            <a:r>
              <a:rPr lang="en-US" sz="2000" b="1" dirty="0" smtClean="0">
                <a:solidFill>
                  <a:srgbClr val="DD0111"/>
                </a:solidFill>
              </a:rPr>
              <a:t>“red”</a:t>
            </a:r>
            <a:r>
              <a:rPr lang="en-US" sz="2000" dirty="0" smtClean="0"/>
              <a:t> violation up the tree</a:t>
            </a:r>
          </a:p>
        </p:txBody>
      </p:sp>
      <p:pic>
        <p:nvPicPr>
          <p:cNvPr id="29700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303838" y="1181100"/>
            <a:ext cx="3429000" cy="1973263"/>
          </a:xfrm>
          <a:noFill/>
        </p:spPr>
      </p:pic>
      <p:sp>
        <p:nvSpPr>
          <p:cNvPr id="1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2CD869-79A8-4F39-B122-167FF102C49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5616575" y="1871663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8080375" y="1889125"/>
            <a:ext cx="439738" cy="423863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5422900" y="3054350"/>
            <a:ext cx="3375025" cy="1897063"/>
            <a:chOff x="3416" y="1924"/>
            <a:chExt cx="2126" cy="1195"/>
          </a:xfrm>
        </p:grpSpPr>
        <p:pic>
          <p:nvPicPr>
            <p:cNvPr id="29708" name="Picture 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16" y="1924"/>
              <a:ext cx="2126" cy="1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09" name="Oval 10"/>
            <p:cNvSpPr>
              <a:spLocks noChangeArrowheads="1"/>
            </p:cNvSpPr>
            <p:nvPr/>
          </p:nvSpPr>
          <p:spPr bwMode="auto">
            <a:xfrm>
              <a:off x="4322" y="2107"/>
              <a:ext cx="277" cy="267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Rectangle 11"/>
            <p:cNvSpPr>
              <a:spLocks noChangeArrowheads="1"/>
            </p:cNvSpPr>
            <p:nvPr/>
          </p:nvSpPr>
          <p:spPr bwMode="auto">
            <a:xfrm>
              <a:off x="3931" y="2171"/>
              <a:ext cx="352" cy="1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5" name="Oval 12"/>
          <p:cNvSpPr>
            <a:spLocks noChangeArrowheads="1"/>
          </p:cNvSpPr>
          <p:nvPr/>
        </p:nvSpPr>
        <p:spPr bwMode="auto">
          <a:xfrm>
            <a:off x="6234113" y="2303463"/>
            <a:ext cx="439737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Oval 13"/>
          <p:cNvSpPr>
            <a:spLocks noChangeArrowheads="1"/>
          </p:cNvSpPr>
          <p:nvPr/>
        </p:nvSpPr>
        <p:spPr bwMode="auto">
          <a:xfrm>
            <a:off x="6235700" y="4157663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AutoShape 17"/>
          <p:cNvSpPr>
            <a:spLocks noChangeArrowheads="1"/>
          </p:cNvSpPr>
          <p:nvPr/>
        </p:nvSpPr>
        <p:spPr bwMode="auto">
          <a:xfrm>
            <a:off x="307975" y="3718424"/>
            <a:ext cx="3065463" cy="2273300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RB-INSERT-FIXUP – Case 1</a:t>
            </a:r>
          </a:p>
        </p:txBody>
      </p:sp>
      <p:sp>
        <p:nvSpPr>
          <p:cNvPr id="30723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93663" y="1270000"/>
            <a:ext cx="5073650" cy="5626100"/>
          </a:xfrm>
          <a:noFill/>
        </p:spPr>
        <p:txBody>
          <a:bodyPr/>
          <a:lstStyle/>
          <a:p>
            <a:pPr>
              <a:lnSpc>
                <a:spcPct val="140000"/>
              </a:lnSpc>
              <a:buFontTx/>
              <a:buNone/>
            </a:pPr>
            <a:r>
              <a:rPr lang="en-US" smtClean="0">
                <a:latin typeface="Comic Sans MS" pitchFamily="66" charset="0"/>
              </a:rPr>
              <a:t>z</a:t>
            </a:r>
            <a:r>
              <a:rPr lang="en-US" smtClean="0"/>
              <a:t>’s “uncle” (y) is </a:t>
            </a:r>
            <a:r>
              <a:rPr lang="en-US" b="1" smtClean="0">
                <a:solidFill>
                  <a:srgbClr val="DD0111"/>
                </a:solidFill>
              </a:rPr>
              <a:t>red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b="1" smtClean="0"/>
              <a:t>Idea: </a:t>
            </a:r>
            <a:r>
              <a:rPr lang="en-US" smtClean="0"/>
              <a:t>(</a:t>
            </a:r>
            <a:r>
              <a:rPr lang="en-US" u="sng" smtClean="0">
                <a:latin typeface="Comic Sans MS" pitchFamily="66" charset="0"/>
              </a:rPr>
              <a:t>z</a:t>
            </a:r>
            <a:r>
              <a:rPr lang="en-US" u="sng" smtClean="0"/>
              <a:t> is a left child</a:t>
            </a:r>
            <a:r>
              <a:rPr lang="en-US" smtClean="0"/>
              <a:t>)</a:t>
            </a:r>
          </a:p>
          <a:p>
            <a:pPr>
              <a:lnSpc>
                <a:spcPct val="140000"/>
              </a:lnSpc>
            </a:pPr>
            <a:r>
              <a:rPr lang="en-US" sz="2400" smtClean="0">
                <a:latin typeface="Comic Sans MS" pitchFamily="66" charset="0"/>
              </a:rPr>
              <a:t>p[p[z]]</a:t>
            </a:r>
            <a:r>
              <a:rPr lang="en-US" sz="2400" smtClean="0"/>
              <a:t> (</a:t>
            </a:r>
            <a:r>
              <a:rPr lang="en-US" sz="2400" smtClean="0">
                <a:latin typeface="Comic Sans MS" pitchFamily="66" charset="0"/>
              </a:rPr>
              <a:t>z</a:t>
            </a:r>
            <a:r>
              <a:rPr lang="en-US" sz="2400" smtClean="0"/>
              <a:t>’s grandparent) must be black: </a:t>
            </a:r>
            <a:r>
              <a:rPr lang="en-US" sz="2400" smtClean="0">
                <a:latin typeface="Comic Sans MS" pitchFamily="66" charset="0"/>
              </a:rPr>
              <a:t>z</a:t>
            </a:r>
            <a:r>
              <a:rPr lang="en-US" sz="2400" smtClean="0"/>
              <a:t> and </a:t>
            </a:r>
            <a:r>
              <a:rPr lang="en-US" sz="2400" smtClean="0">
                <a:latin typeface="Comic Sans MS" pitchFamily="66" charset="0"/>
              </a:rPr>
              <a:t>p[z]</a:t>
            </a:r>
            <a:r>
              <a:rPr lang="en-US" sz="2400" smtClean="0"/>
              <a:t> are both red </a:t>
            </a:r>
          </a:p>
          <a:p>
            <a:pPr>
              <a:lnSpc>
                <a:spcPct val="140000"/>
              </a:lnSpc>
            </a:pPr>
            <a:r>
              <a:rPr lang="en-US" sz="2400" smtClean="0"/>
              <a:t>color </a:t>
            </a:r>
            <a:r>
              <a:rPr lang="en-US" sz="2400" smtClean="0">
                <a:latin typeface="Comic Sans MS" pitchFamily="66" charset="0"/>
              </a:rPr>
              <a:t>p[z]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b="1" smtClean="0"/>
              <a:t>black</a:t>
            </a:r>
          </a:p>
          <a:p>
            <a:pPr>
              <a:lnSpc>
                <a:spcPct val="140000"/>
              </a:lnSpc>
            </a:pPr>
            <a:r>
              <a:rPr lang="en-US" sz="2400" smtClean="0"/>
              <a:t>color </a:t>
            </a:r>
            <a:r>
              <a:rPr lang="en-US" sz="2400" smtClean="0">
                <a:latin typeface="Comic Sans MS" pitchFamily="66" charset="0"/>
              </a:rPr>
              <a:t>y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b="1" smtClean="0"/>
              <a:t>black</a:t>
            </a:r>
          </a:p>
          <a:p>
            <a:pPr>
              <a:lnSpc>
                <a:spcPct val="140000"/>
              </a:lnSpc>
            </a:pPr>
            <a:r>
              <a:rPr lang="en-US" sz="2400" smtClean="0"/>
              <a:t>color </a:t>
            </a:r>
            <a:r>
              <a:rPr lang="en-US" sz="2400" smtClean="0">
                <a:latin typeface="Comic Sans MS" pitchFamily="66" charset="0"/>
              </a:rPr>
              <a:t>p[p[z]]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 </a:t>
            </a:r>
            <a:r>
              <a:rPr lang="en-US" sz="2400" b="1" smtClean="0">
                <a:solidFill>
                  <a:srgbClr val="DD0111"/>
                </a:solidFill>
              </a:rPr>
              <a:t>red</a:t>
            </a:r>
          </a:p>
          <a:p>
            <a:pPr>
              <a:lnSpc>
                <a:spcPct val="140000"/>
              </a:lnSpc>
            </a:pPr>
            <a:r>
              <a:rPr lang="en-US" sz="2400" smtClean="0">
                <a:latin typeface="Comic Sans MS" pitchFamily="66" charset="0"/>
              </a:rPr>
              <a:t>z = p[p[z]]</a:t>
            </a:r>
          </a:p>
          <a:p>
            <a:pPr lvl="1">
              <a:lnSpc>
                <a:spcPct val="140000"/>
              </a:lnSpc>
            </a:pPr>
            <a:r>
              <a:rPr lang="en-US" sz="2000" smtClean="0"/>
              <a:t>Push the </a:t>
            </a:r>
            <a:r>
              <a:rPr lang="en-US" sz="2000" b="1" smtClean="0">
                <a:solidFill>
                  <a:srgbClr val="DD0111"/>
                </a:solidFill>
              </a:rPr>
              <a:t>“red”</a:t>
            </a:r>
            <a:r>
              <a:rPr lang="en-US" sz="2000" smtClean="0"/>
              <a:t> violation up the tree</a:t>
            </a:r>
          </a:p>
        </p:txBody>
      </p:sp>
      <p:pic>
        <p:nvPicPr>
          <p:cNvPr id="30724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019675" y="1130300"/>
            <a:ext cx="3992563" cy="1882775"/>
          </a:xfrm>
          <a:noFill/>
        </p:spPr>
      </p:pic>
      <p:sp>
        <p:nvSpPr>
          <p:cNvPr id="1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DA31E5-6B99-4898-BA8E-93B627EFCA9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0726" name="Rectangle 2"/>
          <p:cNvSpPr>
            <a:spLocks noChangeArrowheads="1"/>
          </p:cNvSpPr>
          <p:nvPr/>
        </p:nvSpPr>
        <p:spPr bwMode="auto">
          <a:xfrm>
            <a:off x="3559175" y="6454775"/>
            <a:ext cx="3128963" cy="223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72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11750" y="3141663"/>
            <a:ext cx="4000500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Oval 7"/>
          <p:cNvSpPr>
            <a:spLocks noChangeArrowheads="1"/>
          </p:cNvSpPr>
          <p:nvPr/>
        </p:nvSpPr>
        <p:spPr bwMode="auto">
          <a:xfrm>
            <a:off x="5878513" y="1811338"/>
            <a:ext cx="439737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8"/>
          <p:cNvSpPr>
            <a:spLocks noChangeArrowheads="1"/>
          </p:cNvSpPr>
          <p:nvPr/>
        </p:nvSpPr>
        <p:spPr bwMode="auto">
          <a:xfrm>
            <a:off x="8350250" y="1820863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9"/>
          <p:cNvSpPr>
            <a:spLocks noChangeArrowheads="1"/>
          </p:cNvSpPr>
          <p:nvPr/>
        </p:nvSpPr>
        <p:spPr bwMode="auto">
          <a:xfrm>
            <a:off x="5257800" y="2217738"/>
            <a:ext cx="439738" cy="423862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Oval 10"/>
          <p:cNvSpPr>
            <a:spLocks noChangeArrowheads="1"/>
          </p:cNvSpPr>
          <p:nvPr/>
        </p:nvSpPr>
        <p:spPr bwMode="auto">
          <a:xfrm>
            <a:off x="5346700" y="4225925"/>
            <a:ext cx="439738" cy="423863"/>
          </a:xfrm>
          <a:prstGeom prst="ellipse">
            <a:avLst/>
          </a:prstGeom>
          <a:noFill/>
          <a:ln w="762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Oval 12"/>
          <p:cNvSpPr>
            <a:spLocks noChangeArrowheads="1"/>
          </p:cNvSpPr>
          <p:nvPr/>
        </p:nvSpPr>
        <p:spPr bwMode="auto">
          <a:xfrm>
            <a:off x="7191375" y="3403600"/>
            <a:ext cx="439738" cy="423863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AutoShape 15"/>
          <p:cNvSpPr>
            <a:spLocks noChangeArrowheads="1"/>
          </p:cNvSpPr>
          <p:nvPr/>
        </p:nvSpPr>
        <p:spPr bwMode="auto">
          <a:xfrm>
            <a:off x="152400" y="3767138"/>
            <a:ext cx="3065463" cy="2311400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/>
          <a:lstStyle/>
          <a:p>
            <a:pPr algn="r"/>
            <a:endParaRPr lang="en-US"/>
          </a:p>
        </p:txBody>
      </p:sp>
      <p:sp>
        <p:nvSpPr>
          <p:cNvPr id="30734" name="Rectangle 16"/>
          <p:cNvSpPr>
            <a:spLocks noChangeArrowheads="1"/>
          </p:cNvSpPr>
          <p:nvPr/>
        </p:nvSpPr>
        <p:spPr bwMode="auto">
          <a:xfrm>
            <a:off x="6516688" y="3495675"/>
            <a:ext cx="601662" cy="2063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RB-INSERT-FIXUP – Case 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11250"/>
            <a:ext cx="3679825" cy="356235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Case 3: </a:t>
            </a:r>
          </a:p>
          <a:p>
            <a:r>
              <a:rPr lang="en-US" sz="2400" smtClean="0">
                <a:latin typeface="Comic Sans MS" pitchFamily="66" charset="0"/>
              </a:rPr>
              <a:t>z</a:t>
            </a:r>
            <a:r>
              <a:rPr lang="en-US" sz="2400" smtClean="0"/>
              <a:t>’s “uncle” (y) is </a:t>
            </a:r>
            <a:r>
              <a:rPr lang="en-US" sz="2400" b="1" smtClean="0"/>
              <a:t>black</a:t>
            </a:r>
            <a:endParaRPr lang="en-US" sz="2400" smtClean="0"/>
          </a:p>
          <a:p>
            <a:r>
              <a:rPr lang="en-US" sz="2400" smtClean="0">
                <a:latin typeface="Comic Sans MS" pitchFamily="66" charset="0"/>
              </a:rPr>
              <a:t>z</a:t>
            </a:r>
            <a:r>
              <a:rPr lang="en-US" sz="2400" smtClean="0"/>
              <a:t> is a left child</a:t>
            </a:r>
          </a:p>
        </p:txBody>
      </p:sp>
      <p:sp>
        <p:nvSpPr>
          <p:cNvPr id="2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414E88-F939-4C27-9F4B-548067618D5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grpSp>
        <p:nvGrpSpPr>
          <p:cNvPr id="31749" name="Group 4"/>
          <p:cNvGrpSpPr>
            <a:grpSpLocks/>
          </p:cNvGrpSpPr>
          <p:nvPr/>
        </p:nvGrpSpPr>
        <p:grpSpPr bwMode="auto">
          <a:xfrm>
            <a:off x="6134100" y="4310063"/>
            <a:ext cx="2849563" cy="1516062"/>
            <a:chOff x="3960" y="2903"/>
            <a:chExt cx="1795" cy="955"/>
          </a:xfrm>
        </p:grpSpPr>
        <p:pic>
          <p:nvPicPr>
            <p:cNvPr id="31762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60" y="2903"/>
              <a:ext cx="1795" cy="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63" name="Oval 6"/>
            <p:cNvSpPr>
              <a:spLocks noChangeArrowheads="1"/>
            </p:cNvSpPr>
            <p:nvPr/>
          </p:nvSpPr>
          <p:spPr bwMode="auto">
            <a:xfrm>
              <a:off x="4205" y="3315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4" name="Oval 7"/>
            <p:cNvSpPr>
              <a:spLocks noChangeArrowheads="1"/>
            </p:cNvSpPr>
            <p:nvPr/>
          </p:nvSpPr>
          <p:spPr bwMode="auto">
            <a:xfrm>
              <a:off x="5245" y="3310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0" name="Group 8"/>
          <p:cNvGrpSpPr>
            <a:grpSpLocks/>
          </p:cNvGrpSpPr>
          <p:nvPr/>
        </p:nvGrpSpPr>
        <p:grpSpPr bwMode="auto">
          <a:xfrm>
            <a:off x="455613" y="4070350"/>
            <a:ext cx="2438400" cy="2157413"/>
            <a:chOff x="383" y="2852"/>
            <a:chExt cx="1536" cy="1359"/>
          </a:xfrm>
        </p:grpSpPr>
        <p:pic>
          <p:nvPicPr>
            <p:cNvPr id="31758" name="Picture 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3" y="3021"/>
              <a:ext cx="1536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59" name="Oval 10"/>
            <p:cNvSpPr>
              <a:spLocks noChangeArrowheads="1"/>
            </p:cNvSpPr>
            <p:nvPr/>
          </p:nvSpPr>
          <p:spPr bwMode="auto">
            <a:xfrm>
              <a:off x="872" y="3422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0" name="Oval 11"/>
            <p:cNvSpPr>
              <a:spLocks noChangeArrowheads="1"/>
            </p:cNvSpPr>
            <p:nvPr/>
          </p:nvSpPr>
          <p:spPr bwMode="auto">
            <a:xfrm>
              <a:off x="616" y="3688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Text Box 12"/>
            <p:cNvSpPr txBox="1">
              <a:spLocks noChangeArrowheads="1"/>
            </p:cNvSpPr>
            <p:nvPr/>
          </p:nvSpPr>
          <p:spPr bwMode="auto">
            <a:xfrm>
              <a:off x="1106" y="2852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Case 3</a:t>
              </a:r>
            </a:p>
          </p:txBody>
        </p:sp>
      </p:grpSp>
      <p:grpSp>
        <p:nvGrpSpPr>
          <p:cNvPr id="31751" name="Group 13"/>
          <p:cNvGrpSpPr>
            <a:grpSpLocks/>
          </p:cNvGrpSpPr>
          <p:nvPr/>
        </p:nvGrpSpPr>
        <p:grpSpPr bwMode="auto">
          <a:xfrm>
            <a:off x="3259138" y="4319588"/>
            <a:ext cx="2438400" cy="1889125"/>
            <a:chOff x="2149" y="2839"/>
            <a:chExt cx="1536" cy="1190"/>
          </a:xfrm>
        </p:grpSpPr>
        <p:pic>
          <p:nvPicPr>
            <p:cNvPr id="31754" name="Picture 1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49" y="2839"/>
              <a:ext cx="1536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55" name="Oval 15"/>
            <p:cNvSpPr>
              <a:spLocks noChangeArrowheads="1"/>
            </p:cNvSpPr>
            <p:nvPr/>
          </p:nvSpPr>
          <p:spPr bwMode="auto">
            <a:xfrm>
              <a:off x="2638" y="3240"/>
              <a:ext cx="277" cy="267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6" name="Oval 16"/>
            <p:cNvSpPr>
              <a:spLocks noChangeArrowheads="1"/>
            </p:cNvSpPr>
            <p:nvPr/>
          </p:nvSpPr>
          <p:spPr bwMode="auto">
            <a:xfrm>
              <a:off x="2382" y="3506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Oval 17"/>
            <p:cNvSpPr>
              <a:spLocks noChangeArrowheads="1"/>
            </p:cNvSpPr>
            <p:nvPr/>
          </p:nvSpPr>
          <p:spPr bwMode="auto">
            <a:xfrm>
              <a:off x="3162" y="2989"/>
              <a:ext cx="267" cy="262"/>
            </a:xfrm>
            <a:prstGeom prst="ellipse">
              <a:avLst/>
            </a:prstGeom>
            <a:noFill/>
            <a:ln w="889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2" name="Rectangle 18"/>
          <p:cNvSpPr>
            <a:spLocks noChangeArrowheads="1"/>
          </p:cNvSpPr>
          <p:nvPr/>
        </p:nvSpPr>
        <p:spPr bwMode="auto">
          <a:xfrm>
            <a:off x="3921125" y="1165225"/>
            <a:ext cx="5022850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Idea: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color </a:t>
            </a: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p[z] </a:t>
            </a:r>
            <a:r>
              <a:rPr lang="en-US" sz="24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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 b="1">
                <a:solidFill>
                  <a:schemeClr val="accent2"/>
                </a:solidFill>
              </a:rPr>
              <a:t>black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color </a:t>
            </a: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p[p[z]] </a:t>
            </a:r>
            <a:r>
              <a:rPr lang="en-US" sz="24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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 b="1">
                <a:solidFill>
                  <a:srgbClr val="DD0111"/>
                </a:solidFill>
              </a:rPr>
              <a:t>red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RIGHT-ROTATE(T, </a:t>
            </a: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p[p[z]])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No longer have 2 reds in a row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Comic Sans MS" pitchFamily="66" charset="0"/>
              </a:rPr>
              <a:t>p[z]</a:t>
            </a:r>
            <a:r>
              <a:rPr lang="en-US" sz="2400">
                <a:solidFill>
                  <a:schemeClr val="accent2"/>
                </a:solidFill>
              </a:rPr>
              <a:t> is now black</a:t>
            </a:r>
          </a:p>
        </p:txBody>
      </p:sp>
      <p:sp>
        <p:nvSpPr>
          <p:cNvPr id="31753" name="AutoShape 19"/>
          <p:cNvSpPr>
            <a:spLocks noChangeArrowheads="1"/>
          </p:cNvSpPr>
          <p:nvPr/>
        </p:nvSpPr>
        <p:spPr bwMode="auto">
          <a:xfrm>
            <a:off x="3929063" y="1568450"/>
            <a:ext cx="4937125" cy="1370013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RB-INSERT-FIXUP – Case 2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11250"/>
            <a:ext cx="8537575" cy="41529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Case 2: </a:t>
            </a:r>
          </a:p>
          <a:p>
            <a:r>
              <a:rPr lang="en-US" sz="2400" smtClean="0">
                <a:latin typeface="Comic Sans MS" pitchFamily="66" charset="0"/>
              </a:rPr>
              <a:t>z</a:t>
            </a:r>
            <a:r>
              <a:rPr lang="en-US" sz="2400" smtClean="0"/>
              <a:t>’s “uncle” (</a:t>
            </a:r>
            <a:r>
              <a:rPr lang="en-US" sz="2400" smtClean="0">
                <a:latin typeface="Comic Sans MS" pitchFamily="66" charset="0"/>
              </a:rPr>
              <a:t>y</a:t>
            </a:r>
            <a:r>
              <a:rPr lang="en-US" sz="2400" smtClean="0"/>
              <a:t>) is </a:t>
            </a:r>
            <a:r>
              <a:rPr lang="en-US" sz="2400" b="1" smtClean="0"/>
              <a:t>black</a:t>
            </a:r>
            <a:endParaRPr lang="en-US" sz="2400" smtClean="0"/>
          </a:p>
          <a:p>
            <a:r>
              <a:rPr lang="en-US" sz="2400" smtClean="0">
                <a:latin typeface="Comic Sans MS" pitchFamily="66" charset="0"/>
              </a:rPr>
              <a:t>z</a:t>
            </a:r>
            <a:r>
              <a:rPr lang="en-US" sz="2400" smtClean="0"/>
              <a:t> is a right child</a:t>
            </a:r>
          </a:p>
          <a:p>
            <a:pPr>
              <a:buFontTx/>
              <a:buNone/>
            </a:pPr>
            <a:r>
              <a:rPr lang="en-US" sz="2400" b="1" smtClean="0"/>
              <a:t>Idea</a:t>
            </a:r>
            <a:r>
              <a:rPr lang="en-US" sz="2400" smtClean="0"/>
              <a:t>:</a:t>
            </a:r>
          </a:p>
          <a:p>
            <a:r>
              <a:rPr lang="en-US" sz="2400" smtClean="0">
                <a:latin typeface="Comic Sans MS" pitchFamily="66" charset="0"/>
              </a:rPr>
              <a:t>z </a:t>
            </a:r>
            <a:r>
              <a:rPr lang="en-US" sz="2400" smtClean="0">
                <a:latin typeface="Comic Sans MS" pitchFamily="66" charset="0"/>
                <a:sym typeface="Symbol" pitchFamily="18" charset="2"/>
              </a:rPr>
              <a:t> p[z]</a:t>
            </a:r>
            <a:endParaRPr lang="en-US" sz="2400" smtClean="0">
              <a:latin typeface="Comic Sans MS" pitchFamily="66" charset="0"/>
            </a:endParaRPr>
          </a:p>
          <a:p>
            <a:r>
              <a:rPr lang="en-US" sz="2400" smtClean="0"/>
              <a:t>LEFT-ROTATE(</a:t>
            </a:r>
            <a:r>
              <a:rPr lang="en-US" sz="2400" smtClean="0">
                <a:latin typeface="Comic Sans MS" pitchFamily="66" charset="0"/>
              </a:rPr>
              <a:t>T, z)</a:t>
            </a:r>
            <a:r>
              <a:rPr lang="en-US" sz="2400" smtClean="0"/>
              <a:t> </a:t>
            </a:r>
          </a:p>
          <a:p>
            <a:pPr>
              <a:buFontTx/>
              <a:buNone/>
            </a:pPr>
            <a:r>
              <a:rPr lang="en-US" sz="2400" smtClean="0">
                <a:sym typeface="Symbol" pitchFamily="18" charset="2"/>
              </a:rPr>
              <a:t></a:t>
            </a:r>
            <a:r>
              <a:rPr lang="en-US" sz="2400" smtClean="0"/>
              <a:t> now z is a left child, and both z and </a:t>
            </a:r>
            <a:r>
              <a:rPr lang="en-US" sz="2400" smtClean="0">
                <a:latin typeface="Comic Sans MS" pitchFamily="66" charset="0"/>
              </a:rPr>
              <a:t>p[z]</a:t>
            </a:r>
            <a:r>
              <a:rPr lang="en-US" sz="2400" smtClean="0"/>
              <a:t> are red </a:t>
            </a:r>
            <a:r>
              <a:rPr lang="en-US" sz="2400" smtClean="0">
                <a:sym typeface="Symbol" pitchFamily="18" charset="2"/>
              </a:rPr>
              <a:t></a:t>
            </a:r>
            <a:r>
              <a:rPr lang="en-US" sz="2400" smtClean="0"/>
              <a:t> case 3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B60951-187D-4516-92D8-B9CBFC6EB94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grpSp>
        <p:nvGrpSpPr>
          <p:cNvPr id="32773" name="Group 4"/>
          <p:cNvGrpSpPr>
            <a:grpSpLocks/>
          </p:cNvGrpSpPr>
          <p:nvPr/>
        </p:nvGrpSpPr>
        <p:grpSpPr bwMode="auto">
          <a:xfrm>
            <a:off x="1735138" y="4251325"/>
            <a:ext cx="1958975" cy="2112963"/>
            <a:chOff x="506" y="1506"/>
            <a:chExt cx="1234" cy="1331"/>
          </a:xfrm>
        </p:grpSpPr>
        <p:pic>
          <p:nvPicPr>
            <p:cNvPr id="32780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6" y="1675"/>
              <a:ext cx="1234" cy="1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81" name="Oval 6"/>
            <p:cNvSpPr>
              <a:spLocks noChangeArrowheads="1"/>
            </p:cNvSpPr>
            <p:nvPr/>
          </p:nvSpPr>
          <p:spPr bwMode="auto">
            <a:xfrm>
              <a:off x="697" y="2086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Oval 7"/>
            <p:cNvSpPr>
              <a:spLocks noChangeArrowheads="1"/>
            </p:cNvSpPr>
            <p:nvPr/>
          </p:nvSpPr>
          <p:spPr bwMode="auto">
            <a:xfrm>
              <a:off x="1086" y="2348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3" name="Text Box 8"/>
            <p:cNvSpPr txBox="1">
              <a:spLocks noChangeArrowheads="1"/>
            </p:cNvSpPr>
            <p:nvPr/>
          </p:nvSpPr>
          <p:spPr bwMode="auto">
            <a:xfrm>
              <a:off x="1037" y="1506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Case 2</a:t>
              </a:r>
            </a:p>
          </p:txBody>
        </p:sp>
      </p:grpSp>
      <p:grpSp>
        <p:nvGrpSpPr>
          <p:cNvPr id="32774" name="Group 9"/>
          <p:cNvGrpSpPr>
            <a:grpSpLocks/>
          </p:cNvGrpSpPr>
          <p:nvPr/>
        </p:nvGrpSpPr>
        <p:grpSpPr bwMode="auto">
          <a:xfrm>
            <a:off x="5083175" y="4251325"/>
            <a:ext cx="2438400" cy="2157413"/>
            <a:chOff x="383" y="2852"/>
            <a:chExt cx="1536" cy="1359"/>
          </a:xfrm>
        </p:grpSpPr>
        <p:pic>
          <p:nvPicPr>
            <p:cNvPr id="32776" name="Picture 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3" y="3021"/>
              <a:ext cx="1536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7" name="Oval 11"/>
            <p:cNvSpPr>
              <a:spLocks noChangeArrowheads="1"/>
            </p:cNvSpPr>
            <p:nvPr/>
          </p:nvSpPr>
          <p:spPr bwMode="auto">
            <a:xfrm>
              <a:off x="872" y="3422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8" name="Oval 12"/>
            <p:cNvSpPr>
              <a:spLocks noChangeArrowheads="1"/>
            </p:cNvSpPr>
            <p:nvPr/>
          </p:nvSpPr>
          <p:spPr bwMode="auto">
            <a:xfrm>
              <a:off x="616" y="3688"/>
              <a:ext cx="277" cy="267"/>
            </a:xfrm>
            <a:prstGeom prst="ellipse">
              <a:avLst/>
            </a:prstGeom>
            <a:noFill/>
            <a:ln w="762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9" name="Text Box 13"/>
            <p:cNvSpPr txBox="1">
              <a:spLocks noChangeArrowheads="1"/>
            </p:cNvSpPr>
            <p:nvPr/>
          </p:nvSpPr>
          <p:spPr bwMode="auto">
            <a:xfrm>
              <a:off x="1106" y="2852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Case 3</a:t>
              </a:r>
            </a:p>
          </p:txBody>
        </p:sp>
      </p:grpSp>
      <p:sp>
        <p:nvSpPr>
          <p:cNvPr id="32775" name="AutoShape 14"/>
          <p:cNvSpPr>
            <a:spLocks noChangeArrowheads="1"/>
          </p:cNvSpPr>
          <p:nvPr/>
        </p:nvSpPr>
        <p:spPr bwMode="auto">
          <a:xfrm>
            <a:off x="684213" y="2832100"/>
            <a:ext cx="4113212" cy="931863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b"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-12700"/>
            <a:ext cx="8229600" cy="1143000"/>
          </a:xfrm>
        </p:spPr>
        <p:txBody>
          <a:bodyPr/>
          <a:lstStyle/>
          <a:p>
            <a:r>
              <a:rPr lang="en-US" smtClean="0"/>
              <a:t>RB-INSERT-FIXUP</a:t>
            </a:r>
            <a:r>
              <a:rPr lang="en-US" smtClean="0">
                <a:latin typeface="Comic Sans MS" pitchFamily="66" charset="0"/>
              </a:rPr>
              <a:t>(T, z)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196975"/>
            <a:ext cx="8567737" cy="5340350"/>
          </a:xfrm>
        </p:spPr>
        <p:txBody>
          <a:bodyPr/>
          <a:lstStyle/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b="1" smtClean="0"/>
              <a:t>while </a:t>
            </a:r>
            <a:r>
              <a:rPr lang="en-US" sz="2400" smtClean="0">
                <a:latin typeface="Comic Sans MS" pitchFamily="66" charset="0"/>
              </a:rPr>
              <a:t>color[p[z]]</a:t>
            </a:r>
            <a:r>
              <a:rPr lang="en-US" sz="2400" smtClean="0"/>
              <a:t> = </a:t>
            </a:r>
            <a:r>
              <a:rPr lang="en-US" sz="2400" smtClean="0">
                <a:latin typeface="Comic Sans MS" pitchFamily="66" charset="0"/>
              </a:rPr>
              <a:t>RED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b="1" smtClean="0"/>
              <a:t>          do if </a:t>
            </a:r>
            <a:r>
              <a:rPr lang="en-US" sz="2400" smtClean="0">
                <a:latin typeface="Comic Sans MS" pitchFamily="66" charset="0"/>
              </a:rPr>
              <a:t>p[z] = left[p[p[z]]]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b="1" smtClean="0"/>
              <a:t>               then </a:t>
            </a:r>
            <a:r>
              <a:rPr lang="en-US" sz="2400" smtClean="0">
                <a:latin typeface="Comic Sans MS" pitchFamily="66" charset="0"/>
              </a:rPr>
              <a:t>y ← right[p[p[z]]]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b="1" smtClean="0"/>
              <a:t>                        if </a:t>
            </a:r>
            <a:r>
              <a:rPr lang="en-US" sz="2400" smtClean="0">
                <a:latin typeface="Comic Sans MS" pitchFamily="66" charset="0"/>
              </a:rPr>
              <a:t>color[y] = RED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b="1" smtClean="0"/>
              <a:t>                           then </a:t>
            </a:r>
            <a:r>
              <a:rPr lang="en-US" sz="2400" b="1" smtClean="0">
                <a:latin typeface="Comic Sans MS" pitchFamily="66" charset="0"/>
              </a:rPr>
              <a:t>Case1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smtClean="0">
                <a:latin typeface="Comic Sans MS" pitchFamily="66" charset="0"/>
              </a:rPr>
              <a:t>                         </a:t>
            </a:r>
            <a:r>
              <a:rPr lang="en-US" sz="2400" b="1" smtClean="0"/>
              <a:t>else if </a:t>
            </a:r>
            <a:r>
              <a:rPr lang="en-US" sz="2400" smtClean="0">
                <a:latin typeface="Comic Sans MS" pitchFamily="66" charset="0"/>
              </a:rPr>
              <a:t>z = right[p[z]]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b="1" smtClean="0"/>
              <a:t> 		        		 then </a:t>
            </a:r>
            <a:r>
              <a:rPr lang="en-US" sz="2400" b="1" smtClean="0">
                <a:latin typeface="Comic Sans MS" pitchFamily="66" charset="0"/>
              </a:rPr>
              <a:t>Case2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smtClean="0"/>
              <a:t>  			    	         </a:t>
            </a:r>
            <a:r>
              <a:rPr lang="en-US" sz="2400" b="1" smtClean="0">
                <a:latin typeface="Comic Sans MS" pitchFamily="66" charset="0"/>
              </a:rPr>
              <a:t>Case3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b="1" smtClean="0"/>
              <a:t>               else </a:t>
            </a:r>
            <a:r>
              <a:rPr lang="en-US" sz="2400" smtClean="0"/>
              <a:t>(same as </a:t>
            </a:r>
            <a:r>
              <a:rPr lang="en-US" sz="2400" b="1" smtClean="0"/>
              <a:t>then </a:t>
            </a:r>
            <a:r>
              <a:rPr lang="en-US" sz="2400" smtClean="0"/>
              <a:t>clause with “right” 			                     and “left”  exchanged)</a:t>
            </a:r>
          </a:p>
          <a:p>
            <a:pPr marL="533400" indent="-533400">
              <a:lnSpc>
                <a:spcPct val="110000"/>
              </a:lnSpc>
              <a:buFontTx/>
              <a:buAutoNum type="arabicPeriod"/>
            </a:pPr>
            <a:r>
              <a:rPr lang="en-US" sz="2400" smtClean="0">
                <a:latin typeface="Comic Sans MS" pitchFamily="66" charset="0"/>
              </a:rPr>
              <a:t>color[root[T]] ← BLACK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C73F-873D-40EB-8A12-A718DA3B84C7}" type="slidenum">
              <a:rPr lang="en-US"/>
              <a:pPr>
                <a:defRPr/>
              </a:pPr>
              <a:t>27</a:t>
            </a:fld>
            <a:endParaRPr lang="en-US"/>
          </a:p>
        </p:txBody>
      </p:sp>
      <p:grpSp>
        <p:nvGrpSpPr>
          <p:cNvPr id="33797" name="Group 4"/>
          <p:cNvGrpSpPr>
            <a:grpSpLocks/>
          </p:cNvGrpSpPr>
          <p:nvPr/>
        </p:nvGrpSpPr>
        <p:grpSpPr bwMode="auto">
          <a:xfrm>
            <a:off x="4567238" y="1211263"/>
            <a:ext cx="4410075" cy="641350"/>
            <a:chOff x="2877" y="763"/>
            <a:chExt cx="2778" cy="404"/>
          </a:xfrm>
        </p:grpSpPr>
        <p:sp>
          <p:nvSpPr>
            <p:cNvPr id="33804" name="Text Box 5"/>
            <p:cNvSpPr txBox="1">
              <a:spLocks noChangeArrowheads="1"/>
            </p:cNvSpPr>
            <p:nvPr/>
          </p:nvSpPr>
          <p:spPr bwMode="auto">
            <a:xfrm>
              <a:off x="3385" y="763"/>
              <a:ext cx="2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The while loop repeats only when</a:t>
              </a:r>
            </a:p>
            <a:p>
              <a:r>
                <a:rPr lang="en-US"/>
                <a:t>case1 is executed: </a:t>
              </a:r>
              <a:r>
                <a:rPr lang="en-US">
                  <a:latin typeface="Comic Sans MS" pitchFamily="66" charset="0"/>
                </a:rPr>
                <a:t>O(lgn)</a:t>
              </a:r>
              <a:r>
                <a:rPr lang="en-US"/>
                <a:t> times</a:t>
              </a:r>
              <a:endParaRPr lang="en-US">
                <a:latin typeface="Comic Sans MS" pitchFamily="66" charset="0"/>
              </a:endParaRPr>
            </a:p>
          </p:txBody>
        </p:sp>
        <p:sp>
          <p:nvSpPr>
            <p:cNvPr id="33805" name="Line 6"/>
            <p:cNvSpPr>
              <a:spLocks noChangeShapeType="1"/>
            </p:cNvSpPr>
            <p:nvPr/>
          </p:nvSpPr>
          <p:spPr bwMode="auto">
            <a:xfrm flipH="1">
              <a:off x="2877" y="943"/>
              <a:ext cx="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3798" name="Group 7"/>
          <p:cNvGrpSpPr>
            <a:grpSpLocks/>
          </p:cNvGrpSpPr>
          <p:nvPr/>
        </p:nvGrpSpPr>
        <p:grpSpPr bwMode="auto">
          <a:xfrm>
            <a:off x="5500688" y="1814513"/>
            <a:ext cx="3375025" cy="822325"/>
            <a:chOff x="3465" y="1143"/>
            <a:chExt cx="2126" cy="518"/>
          </a:xfrm>
        </p:grpSpPr>
        <p:sp>
          <p:nvSpPr>
            <p:cNvPr id="33802" name="AutoShape 8"/>
            <p:cNvSpPr>
              <a:spLocks/>
            </p:cNvSpPr>
            <p:nvPr/>
          </p:nvSpPr>
          <p:spPr bwMode="auto">
            <a:xfrm>
              <a:off x="3465" y="1143"/>
              <a:ext cx="110" cy="518"/>
            </a:xfrm>
            <a:prstGeom prst="rightBrace">
              <a:avLst>
                <a:gd name="adj1" fmla="val 3924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3" name="Text Box 9"/>
            <p:cNvSpPr txBox="1">
              <a:spLocks noChangeArrowheads="1"/>
            </p:cNvSpPr>
            <p:nvPr/>
          </p:nvSpPr>
          <p:spPr bwMode="auto">
            <a:xfrm>
              <a:off x="3577" y="1270"/>
              <a:ext cx="20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Set the value of x’s “uncle”</a:t>
              </a:r>
            </a:p>
          </p:txBody>
        </p:sp>
      </p:grpSp>
      <p:grpSp>
        <p:nvGrpSpPr>
          <p:cNvPr id="33799" name="Group 10"/>
          <p:cNvGrpSpPr>
            <a:grpSpLocks/>
          </p:cNvGrpSpPr>
          <p:nvPr/>
        </p:nvGrpSpPr>
        <p:grpSpPr bwMode="auto">
          <a:xfrm>
            <a:off x="4686300" y="5789613"/>
            <a:ext cx="4300538" cy="1006475"/>
            <a:chOff x="2952" y="3647"/>
            <a:chExt cx="2601" cy="634"/>
          </a:xfrm>
        </p:grpSpPr>
        <p:sp>
          <p:nvSpPr>
            <p:cNvPr id="33800" name="Text Box 11"/>
            <p:cNvSpPr txBox="1">
              <a:spLocks noChangeArrowheads="1"/>
            </p:cNvSpPr>
            <p:nvPr/>
          </p:nvSpPr>
          <p:spPr bwMode="auto">
            <a:xfrm>
              <a:off x="3551" y="3647"/>
              <a:ext cx="200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We just inserted the root, or</a:t>
              </a:r>
            </a:p>
            <a:p>
              <a:r>
                <a:rPr lang="en-US" sz="2000"/>
                <a:t>The red violation reached the root</a:t>
              </a:r>
            </a:p>
          </p:txBody>
        </p:sp>
        <p:sp>
          <p:nvSpPr>
            <p:cNvPr id="33801" name="Line 12"/>
            <p:cNvSpPr>
              <a:spLocks noChangeShapeType="1"/>
            </p:cNvSpPr>
            <p:nvPr/>
          </p:nvSpPr>
          <p:spPr bwMode="auto">
            <a:xfrm flipH="1">
              <a:off x="2952" y="3857"/>
              <a:ext cx="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31763"/>
            <a:ext cx="8229600" cy="906462"/>
          </a:xfrm>
        </p:spPr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9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DB581-1F73-4C8D-B319-B96B5E8B790C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4820" name="Oval 3"/>
          <p:cNvSpPr>
            <a:spLocks noChangeAspect="1" noChangeArrowheads="1"/>
          </p:cNvSpPr>
          <p:nvPr/>
        </p:nvSpPr>
        <p:spPr bwMode="auto">
          <a:xfrm>
            <a:off x="2114550" y="1406525"/>
            <a:ext cx="349250" cy="3365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352425" y="1131888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Insert 4</a:t>
            </a:r>
          </a:p>
        </p:txBody>
      </p:sp>
      <p:grpSp>
        <p:nvGrpSpPr>
          <p:cNvPr id="34822" name="Group 5"/>
          <p:cNvGrpSpPr>
            <a:grpSpLocks/>
          </p:cNvGrpSpPr>
          <p:nvPr/>
        </p:nvGrpSpPr>
        <p:grpSpPr bwMode="auto">
          <a:xfrm>
            <a:off x="403225" y="1816100"/>
            <a:ext cx="3748088" cy="1463675"/>
            <a:chOff x="254" y="1239"/>
            <a:chExt cx="2361" cy="922"/>
          </a:xfrm>
        </p:grpSpPr>
        <p:sp>
          <p:nvSpPr>
            <p:cNvPr id="34902" name="Oval 6"/>
            <p:cNvSpPr>
              <a:spLocks noChangeAspect="1" noChangeArrowheads="1"/>
            </p:cNvSpPr>
            <p:nvPr/>
          </p:nvSpPr>
          <p:spPr bwMode="auto">
            <a:xfrm>
              <a:off x="797" y="1302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34903" name="Oval 7"/>
            <p:cNvSpPr>
              <a:spLocks noChangeAspect="1" noChangeArrowheads="1"/>
            </p:cNvSpPr>
            <p:nvPr/>
          </p:nvSpPr>
          <p:spPr bwMode="auto">
            <a:xfrm>
              <a:off x="1866" y="1302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34904" name="Oval 8"/>
            <p:cNvSpPr>
              <a:spLocks noChangeAspect="1" noChangeArrowheads="1"/>
            </p:cNvSpPr>
            <p:nvPr/>
          </p:nvSpPr>
          <p:spPr bwMode="auto">
            <a:xfrm>
              <a:off x="254" y="1631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4905" name="Oval 9"/>
            <p:cNvSpPr>
              <a:spLocks noChangeAspect="1" noChangeArrowheads="1"/>
            </p:cNvSpPr>
            <p:nvPr/>
          </p:nvSpPr>
          <p:spPr bwMode="auto">
            <a:xfrm>
              <a:off x="2396" y="1635"/>
              <a:ext cx="219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34906" name="Oval 10"/>
            <p:cNvSpPr>
              <a:spLocks noChangeAspect="1" noChangeArrowheads="1"/>
            </p:cNvSpPr>
            <p:nvPr/>
          </p:nvSpPr>
          <p:spPr bwMode="auto">
            <a:xfrm>
              <a:off x="1281" y="1624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34907" name="Oval 11"/>
            <p:cNvSpPr>
              <a:spLocks noChangeAspect="1" noChangeArrowheads="1"/>
            </p:cNvSpPr>
            <p:nvPr/>
          </p:nvSpPr>
          <p:spPr bwMode="auto">
            <a:xfrm>
              <a:off x="1759" y="1948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34908" name="Line 12"/>
            <p:cNvSpPr>
              <a:spLocks noChangeAspect="1" noChangeShapeType="1"/>
            </p:cNvSpPr>
            <p:nvPr/>
          </p:nvSpPr>
          <p:spPr bwMode="auto">
            <a:xfrm rot="3600000">
              <a:off x="1171" y="1047"/>
              <a:ext cx="4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909" name="Line 13"/>
            <p:cNvSpPr>
              <a:spLocks noChangeAspect="1" noChangeShapeType="1"/>
            </p:cNvSpPr>
            <p:nvPr/>
          </p:nvSpPr>
          <p:spPr bwMode="auto">
            <a:xfrm rot="18000000" flipH="1">
              <a:off x="1707" y="1046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910" name="Line 14"/>
            <p:cNvSpPr>
              <a:spLocks noChangeAspect="1" noChangeShapeType="1"/>
            </p:cNvSpPr>
            <p:nvPr/>
          </p:nvSpPr>
          <p:spPr bwMode="auto">
            <a:xfrm rot="3600000">
              <a:off x="635" y="1380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911" name="Line 15"/>
            <p:cNvSpPr>
              <a:spLocks noChangeAspect="1" noChangeShapeType="1"/>
            </p:cNvSpPr>
            <p:nvPr/>
          </p:nvSpPr>
          <p:spPr bwMode="auto">
            <a:xfrm rot="18000000" flipH="1">
              <a:off x="2237" y="1384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912" name="Line 16"/>
            <p:cNvSpPr>
              <a:spLocks noChangeAspect="1" noChangeShapeType="1"/>
            </p:cNvSpPr>
            <p:nvPr/>
          </p:nvSpPr>
          <p:spPr bwMode="auto">
            <a:xfrm rot="18000000" flipH="1">
              <a:off x="1156" y="1386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913" name="Line 17"/>
            <p:cNvSpPr>
              <a:spLocks noChangeAspect="1" noChangeShapeType="1"/>
            </p:cNvSpPr>
            <p:nvPr/>
          </p:nvSpPr>
          <p:spPr bwMode="auto">
            <a:xfrm rot="18000000" flipH="1">
              <a:off x="1640" y="1710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914" name="Oval 18"/>
            <p:cNvSpPr>
              <a:spLocks noChangeAspect="1" noChangeArrowheads="1"/>
            </p:cNvSpPr>
            <p:nvPr/>
          </p:nvSpPr>
          <p:spPr bwMode="auto">
            <a:xfrm>
              <a:off x="751" y="1948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34915" name="Line 19"/>
            <p:cNvSpPr>
              <a:spLocks noChangeAspect="1" noChangeShapeType="1"/>
            </p:cNvSpPr>
            <p:nvPr/>
          </p:nvSpPr>
          <p:spPr bwMode="auto">
            <a:xfrm rot="3600000">
              <a:off x="1131" y="1705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44525" y="3249613"/>
            <a:ext cx="620713" cy="625475"/>
            <a:chOff x="406" y="2142"/>
            <a:chExt cx="391" cy="394"/>
          </a:xfrm>
        </p:grpSpPr>
        <p:sp>
          <p:nvSpPr>
            <p:cNvPr id="34900" name="Line 21"/>
            <p:cNvSpPr>
              <a:spLocks noChangeShapeType="1"/>
            </p:cNvSpPr>
            <p:nvPr/>
          </p:nvSpPr>
          <p:spPr bwMode="auto">
            <a:xfrm flipH="1">
              <a:off x="585" y="2142"/>
              <a:ext cx="212" cy="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901" name="Oval 22"/>
            <p:cNvSpPr>
              <a:spLocks noChangeAspect="1" noChangeArrowheads="1"/>
            </p:cNvSpPr>
            <p:nvPr/>
          </p:nvSpPr>
          <p:spPr bwMode="auto">
            <a:xfrm>
              <a:off x="406" y="2323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</p:grpSp>
      <p:sp>
        <p:nvSpPr>
          <p:cNvPr id="495639" name="Text Box 23"/>
          <p:cNvSpPr txBox="1">
            <a:spLocks noChangeArrowheads="1"/>
          </p:cNvSpPr>
          <p:nvPr/>
        </p:nvSpPr>
        <p:spPr bwMode="auto">
          <a:xfrm>
            <a:off x="3130550" y="2960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591050" y="1412875"/>
            <a:ext cx="3748088" cy="2468563"/>
            <a:chOff x="2892" y="1005"/>
            <a:chExt cx="2361" cy="1555"/>
          </a:xfrm>
        </p:grpSpPr>
        <p:sp>
          <p:nvSpPr>
            <p:cNvPr id="34881" name="Oval 25"/>
            <p:cNvSpPr>
              <a:spLocks noChangeAspect="1" noChangeArrowheads="1"/>
            </p:cNvSpPr>
            <p:nvPr/>
          </p:nvSpPr>
          <p:spPr bwMode="auto">
            <a:xfrm>
              <a:off x="3970" y="1005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grpSp>
          <p:nvGrpSpPr>
            <p:cNvPr id="34882" name="Group 26"/>
            <p:cNvGrpSpPr>
              <a:grpSpLocks/>
            </p:cNvGrpSpPr>
            <p:nvPr/>
          </p:nvGrpSpPr>
          <p:grpSpPr bwMode="auto">
            <a:xfrm>
              <a:off x="2892" y="1263"/>
              <a:ext cx="2361" cy="922"/>
              <a:chOff x="254" y="1239"/>
              <a:chExt cx="2361" cy="922"/>
            </a:xfrm>
          </p:grpSpPr>
          <p:sp>
            <p:nvSpPr>
              <p:cNvPr id="34886" name="Oval 27"/>
              <p:cNvSpPr>
                <a:spLocks noChangeAspect="1" noChangeArrowheads="1"/>
              </p:cNvSpPr>
              <p:nvPr/>
            </p:nvSpPr>
            <p:spPr bwMode="auto">
              <a:xfrm>
                <a:off x="797" y="1302"/>
                <a:ext cx="220" cy="21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2</a:t>
                </a:r>
              </a:p>
            </p:txBody>
          </p:sp>
          <p:sp>
            <p:nvSpPr>
              <p:cNvPr id="34887" name="Oval 28"/>
              <p:cNvSpPr>
                <a:spLocks noChangeAspect="1" noChangeArrowheads="1"/>
              </p:cNvSpPr>
              <p:nvPr/>
            </p:nvSpPr>
            <p:spPr bwMode="auto">
              <a:xfrm>
                <a:off x="1866" y="1302"/>
                <a:ext cx="220" cy="21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14</a:t>
                </a:r>
              </a:p>
            </p:txBody>
          </p:sp>
          <p:sp>
            <p:nvSpPr>
              <p:cNvPr id="34888" name="Oval 29"/>
              <p:cNvSpPr>
                <a:spLocks noChangeAspect="1" noChangeArrowheads="1"/>
              </p:cNvSpPr>
              <p:nvPr/>
            </p:nvSpPr>
            <p:spPr bwMode="auto">
              <a:xfrm>
                <a:off x="254" y="1631"/>
                <a:ext cx="220" cy="21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1</a:t>
                </a:r>
              </a:p>
            </p:txBody>
          </p:sp>
          <p:sp>
            <p:nvSpPr>
              <p:cNvPr id="34889" name="Oval 30"/>
              <p:cNvSpPr>
                <a:spLocks noChangeAspect="1" noChangeArrowheads="1"/>
              </p:cNvSpPr>
              <p:nvPr/>
            </p:nvSpPr>
            <p:spPr bwMode="auto">
              <a:xfrm>
                <a:off x="2396" y="1635"/>
                <a:ext cx="219" cy="21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15</a:t>
                </a:r>
              </a:p>
            </p:txBody>
          </p:sp>
          <p:sp>
            <p:nvSpPr>
              <p:cNvPr id="34890" name="Oval 31"/>
              <p:cNvSpPr>
                <a:spLocks noChangeAspect="1" noChangeArrowheads="1"/>
              </p:cNvSpPr>
              <p:nvPr/>
            </p:nvSpPr>
            <p:spPr bwMode="auto">
              <a:xfrm>
                <a:off x="1281" y="1624"/>
                <a:ext cx="220" cy="212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7</a:t>
                </a:r>
              </a:p>
            </p:txBody>
          </p:sp>
          <p:sp>
            <p:nvSpPr>
              <p:cNvPr id="34891" name="Oval 32"/>
              <p:cNvSpPr>
                <a:spLocks noChangeAspect="1" noChangeArrowheads="1"/>
              </p:cNvSpPr>
              <p:nvPr/>
            </p:nvSpPr>
            <p:spPr bwMode="auto">
              <a:xfrm>
                <a:off x="1759" y="1948"/>
                <a:ext cx="220" cy="21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8</a:t>
                </a:r>
              </a:p>
            </p:txBody>
          </p:sp>
          <p:sp>
            <p:nvSpPr>
              <p:cNvPr id="34892" name="Line 33"/>
              <p:cNvSpPr>
                <a:spLocks noChangeAspect="1" noChangeShapeType="1"/>
              </p:cNvSpPr>
              <p:nvPr/>
            </p:nvSpPr>
            <p:spPr bwMode="auto">
              <a:xfrm rot="3600000">
                <a:off x="1171" y="1047"/>
                <a:ext cx="4" cy="3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893" name="Line 34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1707" y="1046"/>
                <a:ext cx="4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894" name="Line 35"/>
              <p:cNvSpPr>
                <a:spLocks noChangeAspect="1" noChangeShapeType="1"/>
              </p:cNvSpPr>
              <p:nvPr/>
            </p:nvSpPr>
            <p:spPr bwMode="auto">
              <a:xfrm rot="3600000">
                <a:off x="635" y="1380"/>
                <a:ext cx="4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895" name="Line 36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2237" y="1384"/>
                <a:ext cx="4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896" name="Line 37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1156" y="1386"/>
                <a:ext cx="4" cy="3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897" name="Line 38"/>
              <p:cNvSpPr>
                <a:spLocks noChangeAspect="1" noChangeShapeType="1"/>
              </p:cNvSpPr>
              <p:nvPr/>
            </p:nvSpPr>
            <p:spPr bwMode="auto">
              <a:xfrm rot="18000000" flipH="1">
                <a:off x="1640" y="1710"/>
                <a:ext cx="4" cy="3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898" name="Oval 39"/>
              <p:cNvSpPr>
                <a:spLocks noChangeAspect="1" noChangeArrowheads="1"/>
              </p:cNvSpPr>
              <p:nvPr/>
            </p:nvSpPr>
            <p:spPr bwMode="auto">
              <a:xfrm>
                <a:off x="751" y="1948"/>
                <a:ext cx="220" cy="21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5</a:t>
                </a:r>
              </a:p>
            </p:txBody>
          </p:sp>
          <p:sp>
            <p:nvSpPr>
              <p:cNvPr id="34899" name="Line 40"/>
              <p:cNvSpPr>
                <a:spLocks noChangeAspect="1" noChangeShapeType="1"/>
              </p:cNvSpPr>
              <p:nvPr/>
            </p:nvSpPr>
            <p:spPr bwMode="auto">
              <a:xfrm rot="3600000">
                <a:off x="1131" y="1705"/>
                <a:ext cx="4" cy="3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34883" name="Group 41"/>
            <p:cNvGrpSpPr>
              <a:grpSpLocks/>
            </p:cNvGrpSpPr>
            <p:nvPr/>
          </p:nvGrpSpPr>
          <p:grpSpPr bwMode="auto">
            <a:xfrm>
              <a:off x="3044" y="2166"/>
              <a:ext cx="391" cy="394"/>
              <a:chOff x="406" y="2142"/>
              <a:chExt cx="391" cy="394"/>
            </a:xfrm>
          </p:grpSpPr>
          <p:sp>
            <p:nvSpPr>
              <p:cNvPr id="34884" name="Line 42"/>
              <p:cNvSpPr>
                <a:spLocks noChangeShapeType="1"/>
              </p:cNvSpPr>
              <p:nvPr/>
            </p:nvSpPr>
            <p:spPr bwMode="auto">
              <a:xfrm flipH="1">
                <a:off x="585" y="2142"/>
                <a:ext cx="212" cy="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885" name="Oval 43"/>
              <p:cNvSpPr>
                <a:spLocks noChangeAspect="1" noChangeArrowheads="1"/>
              </p:cNvSpPr>
              <p:nvPr/>
            </p:nvSpPr>
            <p:spPr bwMode="auto">
              <a:xfrm>
                <a:off x="406" y="2323"/>
                <a:ext cx="220" cy="21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</a:t>
                </a:r>
              </a:p>
            </p:txBody>
          </p:sp>
        </p:grpSp>
      </p:grpSp>
      <p:sp>
        <p:nvSpPr>
          <p:cNvPr id="495660" name="Text Box 44"/>
          <p:cNvSpPr txBox="1">
            <a:spLocks noChangeArrowheads="1"/>
          </p:cNvSpPr>
          <p:nvPr/>
        </p:nvSpPr>
        <p:spPr bwMode="auto">
          <a:xfrm>
            <a:off x="6618288" y="23066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3935413" y="1316038"/>
            <a:ext cx="941387" cy="487362"/>
            <a:chOff x="2508" y="908"/>
            <a:chExt cx="593" cy="307"/>
          </a:xfrm>
        </p:grpSpPr>
        <p:sp>
          <p:nvSpPr>
            <p:cNvPr id="34879" name="Text Box 46"/>
            <p:cNvSpPr txBox="1">
              <a:spLocks noChangeArrowheads="1"/>
            </p:cNvSpPr>
            <p:nvPr/>
          </p:nvSpPr>
          <p:spPr bwMode="auto">
            <a:xfrm>
              <a:off x="2508" y="908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Case 1</a:t>
              </a:r>
            </a:p>
          </p:txBody>
        </p:sp>
        <p:sp>
          <p:nvSpPr>
            <p:cNvPr id="34880" name="Line 47"/>
            <p:cNvSpPr>
              <a:spLocks noChangeShapeType="1"/>
            </p:cNvSpPr>
            <p:nvPr/>
          </p:nvSpPr>
          <p:spPr bwMode="auto">
            <a:xfrm>
              <a:off x="2511" y="1215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95664" name="Text Box 48"/>
          <p:cNvSpPr txBox="1">
            <a:spLocks noChangeArrowheads="1"/>
          </p:cNvSpPr>
          <p:nvPr/>
        </p:nvSpPr>
        <p:spPr bwMode="auto">
          <a:xfrm>
            <a:off x="7534275" y="18240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495665" name="Text Box 49"/>
          <p:cNvSpPr txBox="1">
            <a:spLocks noChangeArrowheads="1"/>
          </p:cNvSpPr>
          <p:nvPr/>
        </p:nvSpPr>
        <p:spPr bwMode="auto">
          <a:xfrm>
            <a:off x="1171575" y="3275013"/>
            <a:ext cx="247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 and p[z] are both red</a:t>
            </a:r>
          </a:p>
          <a:p>
            <a:r>
              <a:rPr lang="en-US"/>
              <a:t>z’s uncle y is red</a:t>
            </a:r>
          </a:p>
        </p:txBody>
      </p:sp>
      <p:sp>
        <p:nvSpPr>
          <p:cNvPr id="495666" name="Text Box 50"/>
          <p:cNvSpPr txBox="1">
            <a:spLocks noChangeArrowheads="1"/>
          </p:cNvSpPr>
          <p:nvPr/>
        </p:nvSpPr>
        <p:spPr bwMode="auto">
          <a:xfrm>
            <a:off x="344488" y="34813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495667" name="Text Box 51"/>
          <p:cNvSpPr txBox="1">
            <a:spLocks noChangeArrowheads="1"/>
          </p:cNvSpPr>
          <p:nvPr/>
        </p:nvSpPr>
        <p:spPr bwMode="auto">
          <a:xfrm>
            <a:off x="5575300" y="3275013"/>
            <a:ext cx="2470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 and p[z] are both red</a:t>
            </a:r>
          </a:p>
          <a:p>
            <a:r>
              <a:rPr lang="en-US"/>
              <a:t>z’s uncle y is black</a:t>
            </a:r>
          </a:p>
          <a:p>
            <a:r>
              <a:rPr lang="en-US"/>
              <a:t>z is a right child</a:t>
            </a:r>
          </a:p>
        </p:txBody>
      </p: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7927975" y="1290638"/>
            <a:ext cx="941388" cy="487362"/>
            <a:chOff x="2508" y="908"/>
            <a:chExt cx="593" cy="307"/>
          </a:xfrm>
        </p:grpSpPr>
        <p:sp>
          <p:nvSpPr>
            <p:cNvPr id="34877" name="Text Box 53"/>
            <p:cNvSpPr txBox="1">
              <a:spLocks noChangeArrowheads="1"/>
            </p:cNvSpPr>
            <p:nvPr/>
          </p:nvSpPr>
          <p:spPr bwMode="auto">
            <a:xfrm>
              <a:off x="2508" y="908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Case 2</a:t>
              </a:r>
            </a:p>
          </p:txBody>
        </p:sp>
        <p:sp>
          <p:nvSpPr>
            <p:cNvPr id="34878" name="Line 54"/>
            <p:cNvSpPr>
              <a:spLocks noChangeShapeType="1"/>
            </p:cNvSpPr>
            <p:nvPr/>
          </p:nvSpPr>
          <p:spPr bwMode="auto">
            <a:xfrm>
              <a:off x="2511" y="1215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92075" y="4191000"/>
            <a:ext cx="4595813" cy="2452688"/>
            <a:chOff x="143" y="2675"/>
            <a:chExt cx="2895" cy="1545"/>
          </a:xfrm>
        </p:grpSpPr>
        <p:sp>
          <p:nvSpPr>
            <p:cNvPr id="34857" name="Oval 56"/>
            <p:cNvSpPr>
              <a:spLocks noChangeAspect="1" noChangeArrowheads="1"/>
            </p:cNvSpPr>
            <p:nvPr/>
          </p:nvSpPr>
          <p:spPr bwMode="auto">
            <a:xfrm>
              <a:off x="1755" y="2675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34858" name="Oval 57"/>
            <p:cNvSpPr>
              <a:spLocks noChangeAspect="1" noChangeArrowheads="1"/>
            </p:cNvSpPr>
            <p:nvPr/>
          </p:nvSpPr>
          <p:spPr bwMode="auto">
            <a:xfrm>
              <a:off x="686" y="3324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34859" name="Oval 58"/>
            <p:cNvSpPr>
              <a:spLocks noChangeAspect="1" noChangeArrowheads="1"/>
            </p:cNvSpPr>
            <p:nvPr/>
          </p:nvSpPr>
          <p:spPr bwMode="auto">
            <a:xfrm>
              <a:off x="2289" y="2996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34860" name="Oval 59"/>
            <p:cNvSpPr>
              <a:spLocks noChangeAspect="1" noChangeArrowheads="1"/>
            </p:cNvSpPr>
            <p:nvPr/>
          </p:nvSpPr>
          <p:spPr bwMode="auto">
            <a:xfrm>
              <a:off x="143" y="3653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4861" name="Oval 60"/>
            <p:cNvSpPr>
              <a:spLocks noChangeAspect="1" noChangeArrowheads="1"/>
            </p:cNvSpPr>
            <p:nvPr/>
          </p:nvSpPr>
          <p:spPr bwMode="auto">
            <a:xfrm>
              <a:off x="2819" y="3329"/>
              <a:ext cx="219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34862" name="Oval 61"/>
            <p:cNvSpPr>
              <a:spLocks noChangeAspect="1" noChangeArrowheads="1"/>
            </p:cNvSpPr>
            <p:nvPr/>
          </p:nvSpPr>
          <p:spPr bwMode="auto">
            <a:xfrm>
              <a:off x="1223" y="2994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34863" name="Oval 62"/>
            <p:cNvSpPr>
              <a:spLocks noChangeAspect="1" noChangeArrowheads="1"/>
            </p:cNvSpPr>
            <p:nvPr/>
          </p:nvSpPr>
          <p:spPr bwMode="auto">
            <a:xfrm>
              <a:off x="1701" y="3318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34864" name="Line 63"/>
            <p:cNvSpPr>
              <a:spLocks noChangeAspect="1" noChangeShapeType="1"/>
            </p:cNvSpPr>
            <p:nvPr/>
          </p:nvSpPr>
          <p:spPr bwMode="auto">
            <a:xfrm rot="3600000">
              <a:off x="1594" y="2741"/>
              <a:ext cx="4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65" name="Line 64"/>
            <p:cNvSpPr>
              <a:spLocks noChangeAspect="1" noChangeShapeType="1"/>
            </p:cNvSpPr>
            <p:nvPr/>
          </p:nvSpPr>
          <p:spPr bwMode="auto">
            <a:xfrm rot="18000000" flipH="1">
              <a:off x="2130" y="2740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66" name="Line 65"/>
            <p:cNvSpPr>
              <a:spLocks noChangeAspect="1" noChangeShapeType="1"/>
            </p:cNvSpPr>
            <p:nvPr/>
          </p:nvSpPr>
          <p:spPr bwMode="auto">
            <a:xfrm rot="3600000">
              <a:off x="524" y="3402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67" name="Line 66"/>
            <p:cNvSpPr>
              <a:spLocks noChangeAspect="1" noChangeShapeType="1"/>
            </p:cNvSpPr>
            <p:nvPr/>
          </p:nvSpPr>
          <p:spPr bwMode="auto">
            <a:xfrm rot="18000000" flipH="1">
              <a:off x="2660" y="3078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68" name="Line 67"/>
            <p:cNvSpPr>
              <a:spLocks noChangeAspect="1" noChangeShapeType="1"/>
            </p:cNvSpPr>
            <p:nvPr/>
          </p:nvSpPr>
          <p:spPr bwMode="auto">
            <a:xfrm rot="18000000" flipH="1">
              <a:off x="1053" y="3412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69" name="Line 68"/>
            <p:cNvSpPr>
              <a:spLocks noChangeAspect="1" noChangeShapeType="1"/>
            </p:cNvSpPr>
            <p:nvPr/>
          </p:nvSpPr>
          <p:spPr bwMode="auto">
            <a:xfrm rot="18000000" flipH="1">
              <a:off x="1582" y="3080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70" name="Oval 69"/>
            <p:cNvSpPr>
              <a:spLocks noChangeAspect="1" noChangeArrowheads="1"/>
            </p:cNvSpPr>
            <p:nvPr/>
          </p:nvSpPr>
          <p:spPr bwMode="auto">
            <a:xfrm>
              <a:off x="1184" y="3632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34871" name="Line 70"/>
            <p:cNvSpPr>
              <a:spLocks noChangeAspect="1" noChangeShapeType="1"/>
            </p:cNvSpPr>
            <p:nvPr/>
          </p:nvSpPr>
          <p:spPr bwMode="auto">
            <a:xfrm rot="3600000">
              <a:off x="1060" y="3065"/>
              <a:ext cx="4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34872" name="Group 71"/>
            <p:cNvGrpSpPr>
              <a:grpSpLocks/>
            </p:cNvGrpSpPr>
            <p:nvPr/>
          </p:nvGrpSpPr>
          <p:grpSpPr bwMode="auto">
            <a:xfrm>
              <a:off x="839" y="3826"/>
              <a:ext cx="391" cy="394"/>
              <a:chOff x="406" y="2142"/>
              <a:chExt cx="391" cy="394"/>
            </a:xfrm>
          </p:grpSpPr>
          <p:sp>
            <p:nvSpPr>
              <p:cNvPr id="34875" name="Line 72"/>
              <p:cNvSpPr>
                <a:spLocks noChangeShapeType="1"/>
              </p:cNvSpPr>
              <p:nvPr/>
            </p:nvSpPr>
            <p:spPr bwMode="auto">
              <a:xfrm flipH="1">
                <a:off x="585" y="2142"/>
                <a:ext cx="212" cy="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4876" name="Oval 73"/>
              <p:cNvSpPr>
                <a:spLocks noChangeAspect="1" noChangeArrowheads="1"/>
              </p:cNvSpPr>
              <p:nvPr/>
            </p:nvSpPr>
            <p:spPr bwMode="auto">
              <a:xfrm>
                <a:off x="406" y="2323"/>
                <a:ext cx="220" cy="21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</a:t>
                </a:r>
              </a:p>
            </p:txBody>
          </p:sp>
        </p:grpSp>
        <p:sp>
          <p:nvSpPr>
            <p:cNvPr id="34873" name="Text Box 74"/>
            <p:cNvSpPr txBox="1">
              <a:spLocks noChangeArrowheads="1"/>
            </p:cNvSpPr>
            <p:nvPr/>
          </p:nvSpPr>
          <p:spPr bwMode="auto">
            <a:xfrm>
              <a:off x="505" y="3201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34874" name="Text Box 75"/>
            <p:cNvSpPr txBox="1">
              <a:spLocks noChangeArrowheads="1"/>
            </p:cNvSpPr>
            <p:nvPr/>
          </p:nvSpPr>
          <p:spPr bwMode="auto">
            <a:xfrm>
              <a:off x="2536" y="297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11" name="Group 76"/>
          <p:cNvGrpSpPr>
            <a:grpSpLocks/>
          </p:cNvGrpSpPr>
          <p:nvPr/>
        </p:nvGrpSpPr>
        <p:grpSpPr bwMode="auto">
          <a:xfrm>
            <a:off x="4432300" y="4529138"/>
            <a:ext cx="941388" cy="487362"/>
            <a:chOff x="2508" y="908"/>
            <a:chExt cx="593" cy="307"/>
          </a:xfrm>
        </p:grpSpPr>
        <p:sp>
          <p:nvSpPr>
            <p:cNvPr id="34855" name="Text Box 77"/>
            <p:cNvSpPr txBox="1">
              <a:spLocks noChangeArrowheads="1"/>
            </p:cNvSpPr>
            <p:nvPr/>
          </p:nvSpPr>
          <p:spPr bwMode="auto">
            <a:xfrm>
              <a:off x="2508" y="908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Case 3</a:t>
              </a:r>
            </a:p>
          </p:txBody>
        </p:sp>
        <p:sp>
          <p:nvSpPr>
            <p:cNvPr id="34856" name="Line 78"/>
            <p:cNvSpPr>
              <a:spLocks noChangeShapeType="1"/>
            </p:cNvSpPr>
            <p:nvPr/>
          </p:nvSpPr>
          <p:spPr bwMode="auto">
            <a:xfrm>
              <a:off x="2511" y="1215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495695" name="Text Box 79"/>
          <p:cNvSpPr txBox="1">
            <a:spLocks noChangeArrowheads="1"/>
          </p:cNvSpPr>
          <p:nvPr/>
        </p:nvSpPr>
        <p:spPr bwMode="auto">
          <a:xfrm>
            <a:off x="2127250" y="5668963"/>
            <a:ext cx="20764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 and p[z] are red</a:t>
            </a:r>
          </a:p>
          <a:p>
            <a:r>
              <a:rPr lang="en-US"/>
              <a:t>z’s uncle y is black</a:t>
            </a:r>
          </a:p>
          <a:p>
            <a:r>
              <a:rPr lang="en-US"/>
              <a:t>z is a left child</a:t>
            </a:r>
          </a:p>
        </p:txBody>
      </p:sp>
      <p:grpSp>
        <p:nvGrpSpPr>
          <p:cNvPr id="12" name="Group 80"/>
          <p:cNvGrpSpPr>
            <a:grpSpLocks/>
          </p:cNvGrpSpPr>
          <p:nvPr/>
        </p:nvGrpSpPr>
        <p:grpSpPr bwMode="auto">
          <a:xfrm>
            <a:off x="5534025" y="4205288"/>
            <a:ext cx="3032125" cy="1890712"/>
            <a:chOff x="3486" y="2649"/>
            <a:chExt cx="1910" cy="1191"/>
          </a:xfrm>
        </p:grpSpPr>
        <p:sp>
          <p:nvSpPr>
            <p:cNvPr id="34837" name="Oval 81"/>
            <p:cNvSpPr>
              <a:spLocks noChangeAspect="1" noChangeArrowheads="1"/>
            </p:cNvSpPr>
            <p:nvPr/>
          </p:nvSpPr>
          <p:spPr bwMode="auto">
            <a:xfrm>
              <a:off x="4648" y="2982"/>
              <a:ext cx="220" cy="212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34838" name="Oval 82"/>
            <p:cNvSpPr>
              <a:spLocks noChangeAspect="1" noChangeArrowheads="1"/>
            </p:cNvSpPr>
            <p:nvPr/>
          </p:nvSpPr>
          <p:spPr bwMode="auto">
            <a:xfrm>
              <a:off x="3762" y="2981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34839" name="Oval 83"/>
            <p:cNvSpPr>
              <a:spLocks noChangeAspect="1" noChangeArrowheads="1"/>
            </p:cNvSpPr>
            <p:nvPr/>
          </p:nvSpPr>
          <p:spPr bwMode="auto">
            <a:xfrm>
              <a:off x="4930" y="3287"/>
              <a:ext cx="220" cy="21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34840" name="Oval 84"/>
            <p:cNvSpPr>
              <a:spLocks noChangeAspect="1" noChangeArrowheads="1"/>
            </p:cNvSpPr>
            <p:nvPr/>
          </p:nvSpPr>
          <p:spPr bwMode="auto">
            <a:xfrm>
              <a:off x="3486" y="3287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4841" name="Oval 85"/>
            <p:cNvSpPr>
              <a:spLocks noChangeAspect="1" noChangeArrowheads="1"/>
            </p:cNvSpPr>
            <p:nvPr/>
          </p:nvSpPr>
          <p:spPr bwMode="auto">
            <a:xfrm>
              <a:off x="5177" y="3627"/>
              <a:ext cx="219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34842" name="Oval 86"/>
            <p:cNvSpPr>
              <a:spLocks noChangeAspect="1" noChangeArrowheads="1"/>
            </p:cNvSpPr>
            <p:nvPr/>
          </p:nvSpPr>
          <p:spPr bwMode="auto">
            <a:xfrm>
              <a:off x="4179" y="2649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34843" name="Oval 87"/>
            <p:cNvSpPr>
              <a:spLocks noChangeAspect="1" noChangeArrowheads="1"/>
            </p:cNvSpPr>
            <p:nvPr/>
          </p:nvSpPr>
          <p:spPr bwMode="auto">
            <a:xfrm>
              <a:off x="4421" y="3287"/>
              <a:ext cx="220" cy="21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34844" name="Line 88"/>
            <p:cNvSpPr>
              <a:spLocks noChangeAspect="1" noChangeShapeType="1"/>
            </p:cNvSpPr>
            <p:nvPr/>
          </p:nvSpPr>
          <p:spPr bwMode="auto">
            <a:xfrm rot="18000000" flipH="1">
              <a:off x="4538" y="2735"/>
              <a:ext cx="4" cy="3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45" name="Oval 89"/>
            <p:cNvSpPr>
              <a:spLocks noChangeAspect="1" noChangeArrowheads="1"/>
            </p:cNvSpPr>
            <p:nvPr/>
          </p:nvSpPr>
          <p:spPr bwMode="auto">
            <a:xfrm>
              <a:off x="3991" y="3287"/>
              <a:ext cx="220" cy="21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34846" name="Oval 90"/>
            <p:cNvSpPr>
              <a:spLocks noChangeAspect="1" noChangeArrowheads="1"/>
            </p:cNvSpPr>
            <p:nvPr/>
          </p:nvSpPr>
          <p:spPr bwMode="auto">
            <a:xfrm>
              <a:off x="3795" y="3627"/>
              <a:ext cx="220" cy="21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34847" name="Line 91"/>
            <p:cNvSpPr>
              <a:spLocks noChangeShapeType="1"/>
            </p:cNvSpPr>
            <p:nvPr/>
          </p:nvSpPr>
          <p:spPr bwMode="auto">
            <a:xfrm flipH="1">
              <a:off x="4586" y="3182"/>
              <a:ext cx="126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48" name="Line 92"/>
            <p:cNvSpPr>
              <a:spLocks noChangeShapeType="1"/>
            </p:cNvSpPr>
            <p:nvPr/>
          </p:nvSpPr>
          <p:spPr bwMode="auto">
            <a:xfrm flipH="1">
              <a:off x="3928" y="2825"/>
              <a:ext cx="261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49" name="Line 93"/>
            <p:cNvSpPr>
              <a:spLocks noChangeShapeType="1"/>
            </p:cNvSpPr>
            <p:nvPr/>
          </p:nvSpPr>
          <p:spPr bwMode="auto">
            <a:xfrm flipH="1">
              <a:off x="3632" y="3164"/>
              <a:ext cx="148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50" name="Line 94"/>
            <p:cNvSpPr>
              <a:spLocks noChangeShapeType="1"/>
            </p:cNvSpPr>
            <p:nvPr/>
          </p:nvSpPr>
          <p:spPr bwMode="auto">
            <a:xfrm>
              <a:off x="3938" y="3155"/>
              <a:ext cx="121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51" name="Line 95"/>
            <p:cNvSpPr>
              <a:spLocks noChangeShapeType="1"/>
            </p:cNvSpPr>
            <p:nvPr/>
          </p:nvSpPr>
          <p:spPr bwMode="auto">
            <a:xfrm>
              <a:off x="4848" y="3165"/>
              <a:ext cx="121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52" name="Line 96"/>
            <p:cNvSpPr>
              <a:spLocks noChangeShapeType="1"/>
            </p:cNvSpPr>
            <p:nvPr/>
          </p:nvSpPr>
          <p:spPr bwMode="auto">
            <a:xfrm>
              <a:off x="5118" y="3498"/>
              <a:ext cx="121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53" name="Line 97"/>
            <p:cNvSpPr>
              <a:spLocks noChangeShapeType="1"/>
            </p:cNvSpPr>
            <p:nvPr/>
          </p:nvSpPr>
          <p:spPr bwMode="auto">
            <a:xfrm flipH="1">
              <a:off x="3922" y="3502"/>
              <a:ext cx="126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4854" name="Text Box 98"/>
            <p:cNvSpPr txBox="1">
              <a:spLocks noChangeArrowheads="1"/>
            </p:cNvSpPr>
            <p:nvPr/>
          </p:nvSpPr>
          <p:spPr bwMode="auto">
            <a:xfrm>
              <a:off x="3735" y="278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39" grpId="0"/>
      <p:bldP spid="495660" grpId="0"/>
      <p:bldP spid="495664" grpId="0"/>
      <p:bldP spid="495665" grpId="0"/>
      <p:bldP spid="495666" grpId="0"/>
      <p:bldP spid="495667" grpId="0"/>
      <p:bldP spid="49569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RB-INSERT</a:t>
            </a:r>
            <a:r>
              <a:rPr lang="en-US" smtClean="0">
                <a:latin typeface="Comic Sans MS" pitchFamily="66" charset="0"/>
              </a:rPr>
              <a:t>(T, z)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50838" y="1757363"/>
            <a:ext cx="4845050" cy="4708525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AutoNum type="arabicPeriod"/>
            </a:pPr>
            <a:r>
              <a:rPr lang="en-US" sz="2400" smtClean="0"/>
              <a:t> </a:t>
            </a:r>
            <a:r>
              <a:rPr lang="en-US" sz="2400" smtClean="0">
                <a:latin typeface="Comic Sans MS" pitchFamily="66" charset="0"/>
              </a:rPr>
              <a:t>y ← NIL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en-US" sz="2400" smtClean="0"/>
              <a:t> </a:t>
            </a:r>
            <a:r>
              <a:rPr lang="en-US" sz="2400" smtClean="0">
                <a:latin typeface="Comic Sans MS" pitchFamily="66" charset="0"/>
              </a:rPr>
              <a:t>x ← root[T]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en-US" sz="2400" b="1" smtClean="0"/>
              <a:t> while </a:t>
            </a:r>
            <a:r>
              <a:rPr lang="en-US" sz="2400" smtClean="0">
                <a:latin typeface="Comic Sans MS" pitchFamily="66" charset="0"/>
              </a:rPr>
              <a:t>x </a:t>
            </a:r>
            <a:r>
              <a:rPr lang="en-US" sz="240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sz="2400" smtClean="0">
                <a:latin typeface="Comic Sans MS" pitchFamily="66" charset="0"/>
              </a:rPr>
              <a:t> NIL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en-US" sz="2400" b="1" smtClean="0"/>
              <a:t>           do </a:t>
            </a:r>
            <a:r>
              <a:rPr lang="en-US" sz="2400" smtClean="0">
                <a:latin typeface="Comic Sans MS" pitchFamily="66" charset="0"/>
              </a:rPr>
              <a:t>y ← x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en-US" sz="2400" b="1" smtClean="0"/>
              <a:t> 	          if </a:t>
            </a:r>
            <a:r>
              <a:rPr lang="en-US" sz="2400" smtClean="0">
                <a:latin typeface="Comic Sans MS" pitchFamily="66" charset="0"/>
              </a:rPr>
              <a:t>key[z] &lt; key[x]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en-US" sz="2400" b="1" smtClean="0"/>
              <a:t>   	             then </a:t>
            </a:r>
            <a:r>
              <a:rPr lang="en-US" sz="2400" smtClean="0">
                <a:latin typeface="Comic Sans MS" pitchFamily="66" charset="0"/>
              </a:rPr>
              <a:t>x ← left[x]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en-US" sz="2400" b="1" smtClean="0"/>
              <a:t>   		  else </a:t>
            </a:r>
            <a:r>
              <a:rPr lang="en-US" sz="2400" smtClean="0">
                <a:latin typeface="Comic Sans MS" pitchFamily="66" charset="0"/>
              </a:rPr>
              <a:t>x ← right[x]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en-US" sz="2400" smtClean="0"/>
              <a:t> </a:t>
            </a:r>
            <a:r>
              <a:rPr lang="en-US" sz="2400" smtClean="0">
                <a:latin typeface="Comic Sans MS" pitchFamily="66" charset="0"/>
              </a:rPr>
              <a:t>p[z] ← y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AA082-1646-43C8-BDC5-8114F2CFAD09}" type="slidenum">
              <a:rPr lang="en-US"/>
              <a:pPr>
                <a:defRPr/>
              </a:pPr>
              <a:t>29</a:t>
            </a:fld>
            <a:endParaRPr lang="en-US"/>
          </a:p>
        </p:txBody>
      </p:sp>
      <p:grpSp>
        <p:nvGrpSpPr>
          <p:cNvPr id="35845" name="Group 4"/>
          <p:cNvGrpSpPr>
            <a:grpSpLocks/>
          </p:cNvGrpSpPr>
          <p:nvPr/>
        </p:nvGrpSpPr>
        <p:grpSpPr bwMode="auto">
          <a:xfrm>
            <a:off x="2752725" y="1735138"/>
            <a:ext cx="5194300" cy="1187450"/>
            <a:chOff x="1734" y="751"/>
            <a:chExt cx="3272" cy="748"/>
          </a:xfrm>
        </p:grpSpPr>
        <p:sp>
          <p:nvSpPr>
            <p:cNvPr id="35866" name="AutoShape 5"/>
            <p:cNvSpPr>
              <a:spLocks/>
            </p:cNvSpPr>
            <p:nvPr/>
          </p:nvSpPr>
          <p:spPr bwMode="auto">
            <a:xfrm>
              <a:off x="1734" y="856"/>
              <a:ext cx="56" cy="598"/>
            </a:xfrm>
            <a:prstGeom prst="rightBrace">
              <a:avLst>
                <a:gd name="adj1" fmla="val 8898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7" name="Text Box 6"/>
            <p:cNvSpPr txBox="1">
              <a:spLocks noChangeArrowheads="1"/>
            </p:cNvSpPr>
            <p:nvPr/>
          </p:nvSpPr>
          <p:spPr bwMode="auto">
            <a:xfrm>
              <a:off x="1855" y="751"/>
              <a:ext cx="315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sz="2400"/>
                <a:t> Initialize nodes x and y</a:t>
              </a:r>
            </a:p>
            <a:p>
              <a:pPr>
                <a:buFontTx/>
                <a:buChar char="•"/>
              </a:pPr>
              <a:r>
                <a:rPr lang="en-US" sz="2400"/>
                <a:t> Throughout the algorithm y points </a:t>
              </a:r>
            </a:p>
            <a:p>
              <a:r>
                <a:rPr lang="en-US" sz="2400"/>
                <a:t>	to the parent of x</a:t>
              </a:r>
              <a:r>
                <a:rPr lang="en-US"/>
                <a:t> </a:t>
              </a:r>
            </a:p>
          </p:txBody>
        </p:sp>
      </p:grpSp>
      <p:grpSp>
        <p:nvGrpSpPr>
          <p:cNvPr id="35846" name="Group 7"/>
          <p:cNvGrpSpPr>
            <a:grpSpLocks/>
          </p:cNvGrpSpPr>
          <p:nvPr/>
        </p:nvGrpSpPr>
        <p:grpSpPr bwMode="auto">
          <a:xfrm>
            <a:off x="4981575" y="3101975"/>
            <a:ext cx="3683000" cy="2582863"/>
            <a:chOff x="3138" y="1612"/>
            <a:chExt cx="2320" cy="1627"/>
          </a:xfrm>
        </p:grpSpPr>
        <p:sp>
          <p:nvSpPr>
            <p:cNvPr id="35864" name="AutoShape 8"/>
            <p:cNvSpPr>
              <a:spLocks/>
            </p:cNvSpPr>
            <p:nvPr/>
          </p:nvSpPr>
          <p:spPr bwMode="auto">
            <a:xfrm>
              <a:off x="3138" y="1612"/>
              <a:ext cx="84" cy="1627"/>
            </a:xfrm>
            <a:prstGeom prst="rightBrace">
              <a:avLst>
                <a:gd name="adj1" fmla="val 16140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Text Box 9"/>
            <p:cNvSpPr txBox="1">
              <a:spLocks noChangeArrowheads="1"/>
            </p:cNvSpPr>
            <p:nvPr/>
          </p:nvSpPr>
          <p:spPr bwMode="auto">
            <a:xfrm>
              <a:off x="3303" y="1836"/>
              <a:ext cx="2155" cy="1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sz="2400"/>
                <a:t> Go down the tree until</a:t>
              </a:r>
            </a:p>
            <a:p>
              <a:r>
                <a:rPr lang="en-US" sz="2400"/>
                <a:t>reaching a leaf</a:t>
              </a:r>
            </a:p>
            <a:p>
              <a:pPr>
                <a:buFontTx/>
                <a:buChar char="•"/>
              </a:pPr>
              <a:r>
                <a:rPr lang="en-US" sz="2400"/>
                <a:t> At that point y is the</a:t>
              </a:r>
            </a:p>
            <a:p>
              <a:r>
                <a:rPr lang="en-US" sz="2400"/>
                <a:t>parent of the node to be</a:t>
              </a:r>
            </a:p>
            <a:p>
              <a:r>
                <a:rPr lang="en-US" sz="2400"/>
                <a:t>inserted</a:t>
              </a:r>
            </a:p>
          </p:txBody>
        </p:sp>
      </p:grpSp>
      <p:grpSp>
        <p:nvGrpSpPr>
          <p:cNvPr id="35847" name="Group 10"/>
          <p:cNvGrpSpPr>
            <a:grpSpLocks/>
          </p:cNvGrpSpPr>
          <p:nvPr/>
        </p:nvGrpSpPr>
        <p:grpSpPr bwMode="auto">
          <a:xfrm>
            <a:off x="2292350" y="5692775"/>
            <a:ext cx="4133850" cy="457200"/>
            <a:chOff x="1444" y="3244"/>
            <a:chExt cx="2604" cy="288"/>
          </a:xfrm>
        </p:grpSpPr>
        <p:sp>
          <p:nvSpPr>
            <p:cNvPr id="35862" name="AutoShape 11"/>
            <p:cNvSpPr>
              <a:spLocks/>
            </p:cNvSpPr>
            <p:nvPr/>
          </p:nvSpPr>
          <p:spPr bwMode="auto">
            <a:xfrm>
              <a:off x="1444" y="3290"/>
              <a:ext cx="40" cy="217"/>
            </a:xfrm>
            <a:prstGeom prst="rightBrace">
              <a:avLst>
                <a:gd name="adj1" fmla="val 4520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Text Box 12"/>
            <p:cNvSpPr txBox="1">
              <a:spLocks noChangeArrowheads="1"/>
            </p:cNvSpPr>
            <p:nvPr/>
          </p:nvSpPr>
          <p:spPr bwMode="auto">
            <a:xfrm>
              <a:off x="1519" y="3244"/>
              <a:ext cx="25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sz="2400"/>
                <a:t> Sets the parent of z to be y</a:t>
              </a:r>
            </a:p>
          </p:txBody>
        </p:sp>
      </p:grpSp>
      <p:grpSp>
        <p:nvGrpSpPr>
          <p:cNvPr id="35848" name="Group 13"/>
          <p:cNvGrpSpPr>
            <a:grpSpLocks noChangeAspect="1"/>
          </p:cNvGrpSpPr>
          <p:nvPr/>
        </p:nvGrpSpPr>
        <p:grpSpPr bwMode="auto">
          <a:xfrm>
            <a:off x="5259388" y="187325"/>
            <a:ext cx="3648075" cy="1885950"/>
            <a:chOff x="1526" y="2294"/>
            <a:chExt cx="3062" cy="1583"/>
          </a:xfrm>
        </p:grpSpPr>
        <p:sp>
          <p:nvSpPr>
            <p:cNvPr id="35849" name="Oval 14"/>
            <p:cNvSpPr>
              <a:spLocks noChangeAspect="1"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35850" name="Oval 15"/>
            <p:cNvSpPr>
              <a:spLocks noChangeAspect="1"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35851" name="Oval 16"/>
            <p:cNvSpPr>
              <a:spLocks noChangeAspect="1"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35852" name="Oval 17"/>
            <p:cNvSpPr>
              <a:spLocks noChangeAspect="1"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35853" name="Oval 18"/>
            <p:cNvSpPr>
              <a:spLocks noChangeAspect="1"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35854" name="Oval 19"/>
            <p:cNvSpPr>
              <a:spLocks noChangeAspect="1"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35855" name="Oval 20"/>
            <p:cNvSpPr>
              <a:spLocks noChangeAspect="1"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35856" name="Line 21"/>
            <p:cNvSpPr>
              <a:spLocks noChangeAspect="1"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5857" name="Line 22"/>
            <p:cNvSpPr>
              <a:spLocks noChangeAspect="1"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5858" name="Line 23"/>
            <p:cNvSpPr>
              <a:spLocks noChangeAspect="1"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5859" name="Line 24"/>
            <p:cNvSpPr>
              <a:spLocks noChangeAspect="1"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5860" name="Line 25"/>
            <p:cNvSpPr>
              <a:spLocks noChangeAspect="1"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5861" name="Line 26"/>
            <p:cNvSpPr>
              <a:spLocks noChangeAspect="1"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382588"/>
            <a:ext cx="8229600" cy="660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Example: </a:t>
            </a:r>
            <a:r>
              <a:rPr lang="en-US" sz="2800" dirty="0" smtClean="0"/>
              <a:t>RED-BLACK-TREE</a:t>
            </a:r>
            <a:endParaRPr lang="en-US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4492625"/>
            <a:ext cx="8543925" cy="2155825"/>
          </a:xfrm>
        </p:spPr>
        <p:txBody>
          <a:bodyPr/>
          <a:lstStyle/>
          <a:p>
            <a:r>
              <a:rPr lang="en-US" sz="2400" smtClean="0"/>
              <a:t>For convenience we use a sentinel </a:t>
            </a:r>
            <a:r>
              <a:rPr lang="en-US" sz="2400" smtClean="0">
                <a:latin typeface="Comic Sans MS" pitchFamily="66" charset="0"/>
              </a:rPr>
              <a:t>NIL[T]</a:t>
            </a:r>
            <a:r>
              <a:rPr lang="en-US" sz="2400" smtClean="0"/>
              <a:t> to represent all the </a:t>
            </a:r>
            <a:r>
              <a:rPr lang="en-US" sz="2400" smtClean="0">
                <a:latin typeface="Comic Sans MS" pitchFamily="66" charset="0"/>
              </a:rPr>
              <a:t>NIL</a:t>
            </a:r>
            <a:r>
              <a:rPr lang="en-US" sz="2400" smtClean="0"/>
              <a:t> nodes at the leafs</a:t>
            </a:r>
          </a:p>
          <a:p>
            <a:pPr lvl="1"/>
            <a:r>
              <a:rPr lang="en-US" sz="2000" smtClean="0">
                <a:latin typeface="Comic Sans MS" pitchFamily="66" charset="0"/>
              </a:rPr>
              <a:t>NIL[T]</a:t>
            </a:r>
            <a:r>
              <a:rPr lang="en-US" sz="2000" smtClean="0"/>
              <a:t> has the same fields as an ordinary node</a:t>
            </a:r>
          </a:p>
          <a:p>
            <a:pPr lvl="1"/>
            <a:r>
              <a:rPr lang="en-US" sz="2000" smtClean="0">
                <a:latin typeface="Comic Sans MS" pitchFamily="66" charset="0"/>
              </a:rPr>
              <a:t>Color[NIL[T]] = BLACK</a:t>
            </a:r>
          </a:p>
          <a:p>
            <a:pPr lvl="1"/>
            <a:r>
              <a:rPr lang="en-US" sz="2000" smtClean="0"/>
              <a:t>The other fields may be set to arbitrary values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0A5D7-D0A7-4DC3-B1FA-AF4471A0533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9221" name="Oval 4"/>
          <p:cNvSpPr>
            <a:spLocks noChangeArrowheads="1"/>
          </p:cNvSpPr>
          <p:nvPr/>
        </p:nvSpPr>
        <p:spPr bwMode="auto">
          <a:xfrm>
            <a:off x="3341688" y="1433513"/>
            <a:ext cx="465137" cy="4492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26</a:t>
            </a:r>
          </a:p>
        </p:txBody>
      </p:sp>
      <p:sp>
        <p:nvSpPr>
          <p:cNvPr id="9222" name="Oval 5"/>
          <p:cNvSpPr>
            <a:spLocks noChangeArrowheads="1"/>
          </p:cNvSpPr>
          <p:nvPr/>
        </p:nvSpPr>
        <p:spPr bwMode="auto">
          <a:xfrm>
            <a:off x="2209800" y="2112963"/>
            <a:ext cx="465138" cy="4492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9223" name="Oval 6"/>
          <p:cNvSpPr>
            <a:spLocks noChangeArrowheads="1"/>
          </p:cNvSpPr>
          <p:nvPr/>
        </p:nvSpPr>
        <p:spPr bwMode="auto">
          <a:xfrm>
            <a:off x="4471988" y="2112963"/>
            <a:ext cx="465137" cy="449262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41</a:t>
            </a:r>
          </a:p>
        </p:txBody>
      </p:sp>
      <p:sp>
        <p:nvSpPr>
          <p:cNvPr id="9224" name="Oval 7"/>
          <p:cNvSpPr>
            <a:spLocks noChangeArrowheads="1"/>
          </p:cNvSpPr>
          <p:nvPr/>
        </p:nvSpPr>
        <p:spPr bwMode="auto">
          <a:xfrm>
            <a:off x="3341688" y="2817813"/>
            <a:ext cx="465137" cy="4492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30</a:t>
            </a:r>
          </a:p>
        </p:txBody>
      </p:sp>
      <p:sp>
        <p:nvSpPr>
          <p:cNvPr id="9225" name="Oval 8"/>
          <p:cNvSpPr>
            <a:spLocks noChangeArrowheads="1"/>
          </p:cNvSpPr>
          <p:nvPr/>
        </p:nvSpPr>
        <p:spPr bwMode="auto">
          <a:xfrm>
            <a:off x="5591175" y="2817813"/>
            <a:ext cx="465138" cy="4492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47</a:t>
            </a:r>
          </a:p>
        </p:txBody>
      </p:sp>
      <p:sp>
        <p:nvSpPr>
          <p:cNvPr id="9226" name="Oval 9"/>
          <p:cNvSpPr>
            <a:spLocks noChangeArrowheads="1"/>
          </p:cNvSpPr>
          <p:nvPr/>
        </p:nvSpPr>
        <p:spPr bwMode="auto">
          <a:xfrm>
            <a:off x="4356100" y="3497263"/>
            <a:ext cx="465138" cy="449262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38</a:t>
            </a:r>
          </a:p>
        </p:txBody>
      </p:sp>
      <p:sp>
        <p:nvSpPr>
          <p:cNvPr id="9227" name="Oval 10"/>
          <p:cNvSpPr>
            <a:spLocks noChangeArrowheads="1"/>
          </p:cNvSpPr>
          <p:nvPr/>
        </p:nvSpPr>
        <p:spPr bwMode="auto">
          <a:xfrm>
            <a:off x="6605588" y="3497263"/>
            <a:ext cx="465137" cy="449262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50</a:t>
            </a:r>
          </a:p>
        </p:txBody>
      </p:sp>
      <p:sp>
        <p:nvSpPr>
          <p:cNvPr id="9228" name="Line 11"/>
          <p:cNvSpPr>
            <a:spLocks noChangeShapeType="1"/>
          </p:cNvSpPr>
          <p:nvPr/>
        </p:nvSpPr>
        <p:spPr bwMode="auto">
          <a:xfrm rot="3600000">
            <a:off x="3001169" y="1572419"/>
            <a:ext cx="7937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229" name="Line 12"/>
          <p:cNvSpPr>
            <a:spLocks noChangeShapeType="1"/>
          </p:cNvSpPr>
          <p:nvPr/>
        </p:nvSpPr>
        <p:spPr bwMode="auto">
          <a:xfrm rot="18000000" flipH="1">
            <a:off x="4134644" y="1572419"/>
            <a:ext cx="7937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230" name="Line 13"/>
          <p:cNvSpPr>
            <a:spLocks noChangeShapeType="1"/>
          </p:cNvSpPr>
          <p:nvPr/>
        </p:nvSpPr>
        <p:spPr bwMode="auto">
          <a:xfrm rot="3600000">
            <a:off x="4147344" y="2286794"/>
            <a:ext cx="7937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231" name="Line 14"/>
          <p:cNvSpPr>
            <a:spLocks noChangeShapeType="1"/>
          </p:cNvSpPr>
          <p:nvPr/>
        </p:nvSpPr>
        <p:spPr bwMode="auto">
          <a:xfrm rot="18000000" flipH="1">
            <a:off x="5255419" y="2286794"/>
            <a:ext cx="7937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232" name="Line 15"/>
          <p:cNvSpPr>
            <a:spLocks noChangeShapeType="1"/>
          </p:cNvSpPr>
          <p:nvPr/>
        </p:nvSpPr>
        <p:spPr bwMode="auto">
          <a:xfrm rot="18000000" flipH="1">
            <a:off x="4092575" y="2994025"/>
            <a:ext cx="7938" cy="731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9233" name="Line 16"/>
          <p:cNvSpPr>
            <a:spLocks noChangeShapeType="1"/>
          </p:cNvSpPr>
          <p:nvPr/>
        </p:nvSpPr>
        <p:spPr bwMode="auto">
          <a:xfrm rot="18000000" flipH="1">
            <a:off x="6353175" y="2994025"/>
            <a:ext cx="7938" cy="731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50929" name="AutoShape 17"/>
          <p:cNvSpPr>
            <a:spLocks noChangeArrowheads="1"/>
          </p:cNvSpPr>
          <p:nvPr/>
        </p:nvSpPr>
        <p:spPr bwMode="auto">
          <a:xfrm>
            <a:off x="1895475" y="2771775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50930" name="AutoShape 18"/>
          <p:cNvSpPr>
            <a:spLocks noChangeArrowheads="1"/>
          </p:cNvSpPr>
          <p:nvPr/>
        </p:nvSpPr>
        <p:spPr bwMode="auto">
          <a:xfrm>
            <a:off x="2495550" y="2771775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50931" name="AutoShape 19"/>
          <p:cNvSpPr>
            <a:spLocks noChangeArrowheads="1"/>
          </p:cNvSpPr>
          <p:nvPr/>
        </p:nvSpPr>
        <p:spPr bwMode="auto">
          <a:xfrm>
            <a:off x="2486025" y="3651250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50932" name="AutoShape 20"/>
          <p:cNvSpPr>
            <a:spLocks noChangeArrowheads="1"/>
          </p:cNvSpPr>
          <p:nvPr/>
        </p:nvSpPr>
        <p:spPr bwMode="auto">
          <a:xfrm>
            <a:off x="4059238" y="41925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50933" name="AutoShape 21"/>
          <p:cNvSpPr>
            <a:spLocks noChangeArrowheads="1"/>
          </p:cNvSpPr>
          <p:nvPr/>
        </p:nvSpPr>
        <p:spPr bwMode="auto">
          <a:xfrm>
            <a:off x="4659313" y="41925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50934" name="AutoShape 22"/>
          <p:cNvSpPr>
            <a:spLocks noChangeArrowheads="1"/>
          </p:cNvSpPr>
          <p:nvPr/>
        </p:nvSpPr>
        <p:spPr bwMode="auto">
          <a:xfrm>
            <a:off x="6334125" y="4183063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50935" name="AutoShape 23"/>
          <p:cNvSpPr>
            <a:spLocks noChangeArrowheads="1"/>
          </p:cNvSpPr>
          <p:nvPr/>
        </p:nvSpPr>
        <p:spPr bwMode="auto">
          <a:xfrm>
            <a:off x="6934200" y="4183063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50936" name="AutoShape 24"/>
          <p:cNvSpPr>
            <a:spLocks noChangeArrowheads="1"/>
          </p:cNvSpPr>
          <p:nvPr/>
        </p:nvSpPr>
        <p:spPr bwMode="auto">
          <a:xfrm>
            <a:off x="5114925" y="36337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50937" name="Line 25"/>
          <p:cNvSpPr>
            <a:spLocks noChangeShapeType="1"/>
          </p:cNvSpPr>
          <p:nvPr/>
        </p:nvSpPr>
        <p:spPr bwMode="auto">
          <a:xfrm flipH="1">
            <a:off x="2135188" y="2536825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50938" name="Line 26"/>
          <p:cNvSpPr>
            <a:spLocks noChangeShapeType="1"/>
          </p:cNvSpPr>
          <p:nvPr/>
        </p:nvSpPr>
        <p:spPr bwMode="auto">
          <a:xfrm>
            <a:off x="2551113" y="2530475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50939" name="Line 27"/>
          <p:cNvSpPr>
            <a:spLocks noChangeShapeType="1"/>
          </p:cNvSpPr>
          <p:nvPr/>
        </p:nvSpPr>
        <p:spPr bwMode="auto">
          <a:xfrm flipH="1">
            <a:off x="4284663" y="3937000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50940" name="Line 28"/>
          <p:cNvSpPr>
            <a:spLocks noChangeShapeType="1"/>
          </p:cNvSpPr>
          <p:nvPr/>
        </p:nvSpPr>
        <p:spPr bwMode="auto">
          <a:xfrm>
            <a:off x="4700588" y="3937000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50941" name="Line 29"/>
          <p:cNvSpPr>
            <a:spLocks noChangeShapeType="1"/>
          </p:cNvSpPr>
          <p:nvPr/>
        </p:nvSpPr>
        <p:spPr bwMode="auto">
          <a:xfrm flipH="1">
            <a:off x="6545263" y="3937000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50942" name="Line 30"/>
          <p:cNvSpPr>
            <a:spLocks noChangeShapeType="1"/>
          </p:cNvSpPr>
          <p:nvPr/>
        </p:nvSpPr>
        <p:spPr bwMode="auto">
          <a:xfrm>
            <a:off x="6961188" y="3937000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50943" name="Line 31"/>
          <p:cNvSpPr>
            <a:spLocks noChangeShapeType="1"/>
          </p:cNvSpPr>
          <p:nvPr/>
        </p:nvSpPr>
        <p:spPr bwMode="auto">
          <a:xfrm flipH="1">
            <a:off x="2686050" y="3205163"/>
            <a:ext cx="685800" cy="439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550944" name="Line 32"/>
          <p:cNvSpPr>
            <a:spLocks noChangeShapeType="1"/>
          </p:cNvSpPr>
          <p:nvPr/>
        </p:nvSpPr>
        <p:spPr bwMode="auto">
          <a:xfrm flipH="1">
            <a:off x="5319713" y="3222625"/>
            <a:ext cx="338137" cy="388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0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5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5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5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50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5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5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5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50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5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50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5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5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5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5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50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29" grpId="0" animBg="1"/>
      <p:bldP spid="550930" grpId="0" animBg="1"/>
      <p:bldP spid="550931" grpId="0" animBg="1"/>
      <p:bldP spid="550932" grpId="0" animBg="1"/>
      <p:bldP spid="550933" grpId="0" animBg="1"/>
      <p:bldP spid="550934" grpId="0" animBg="1"/>
      <p:bldP spid="550935" grpId="0" animBg="1"/>
      <p:bldP spid="550936" grpId="0" animBg="1"/>
      <p:bldP spid="550937" grpId="0" animBg="1"/>
      <p:bldP spid="550938" grpId="0" animBg="1"/>
      <p:bldP spid="550939" grpId="0" animBg="1"/>
      <p:bldP spid="550940" grpId="0" animBg="1"/>
      <p:bldP spid="550941" grpId="0" animBg="1"/>
      <p:bldP spid="550942" grpId="0" animBg="1"/>
      <p:bldP spid="550943" grpId="0" animBg="1"/>
      <p:bldP spid="55094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RB-INSERT</a:t>
            </a:r>
            <a:r>
              <a:rPr lang="en-US" smtClean="0">
                <a:latin typeface="Comic Sans MS" pitchFamily="66" charset="0"/>
              </a:rPr>
              <a:t>(T, z)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93688" y="1225550"/>
            <a:ext cx="4808537" cy="5076825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b="1" smtClean="0"/>
              <a:t> if </a:t>
            </a:r>
            <a:r>
              <a:rPr lang="en-US" sz="2400" smtClean="0">
                <a:latin typeface="Comic Sans MS" pitchFamily="66" charset="0"/>
              </a:rPr>
              <a:t>y = NIL</a:t>
            </a:r>
          </a:p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b="1" smtClean="0"/>
              <a:t>    then </a:t>
            </a:r>
            <a:r>
              <a:rPr lang="en-US" sz="2400" smtClean="0">
                <a:latin typeface="Comic Sans MS" pitchFamily="66" charset="0"/>
              </a:rPr>
              <a:t>root[T] ← z</a:t>
            </a:r>
          </a:p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b="1" smtClean="0"/>
              <a:t>    else if </a:t>
            </a:r>
            <a:r>
              <a:rPr lang="en-US" sz="2400" smtClean="0">
                <a:latin typeface="Comic Sans MS" pitchFamily="66" charset="0"/>
              </a:rPr>
              <a:t>key[z] &lt; key[y]</a:t>
            </a:r>
          </a:p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b="1" smtClean="0"/>
              <a:t>               then </a:t>
            </a:r>
            <a:r>
              <a:rPr lang="en-US" sz="2400" smtClean="0">
                <a:latin typeface="Comic Sans MS" pitchFamily="66" charset="0"/>
              </a:rPr>
              <a:t>left[y] ← z</a:t>
            </a:r>
          </a:p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b="1" smtClean="0"/>
              <a:t>               else </a:t>
            </a:r>
            <a:r>
              <a:rPr lang="en-US" sz="2400" smtClean="0">
                <a:latin typeface="Comic Sans MS" pitchFamily="66" charset="0"/>
              </a:rPr>
              <a:t>right[y] ← z</a:t>
            </a:r>
          </a:p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smtClean="0"/>
              <a:t> </a:t>
            </a:r>
            <a:r>
              <a:rPr lang="en-US" sz="2400" smtClean="0">
                <a:latin typeface="Comic Sans MS" pitchFamily="66" charset="0"/>
              </a:rPr>
              <a:t>left[z] ← NIL</a:t>
            </a:r>
          </a:p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smtClean="0"/>
              <a:t> </a:t>
            </a:r>
            <a:r>
              <a:rPr lang="en-US" sz="2400" smtClean="0">
                <a:latin typeface="Comic Sans MS" pitchFamily="66" charset="0"/>
              </a:rPr>
              <a:t>right[z] ← NIL</a:t>
            </a:r>
          </a:p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smtClean="0"/>
              <a:t> </a:t>
            </a:r>
            <a:r>
              <a:rPr lang="en-US" sz="2400" smtClean="0">
                <a:latin typeface="Comic Sans MS" pitchFamily="66" charset="0"/>
              </a:rPr>
              <a:t>color[z] ← RED</a:t>
            </a:r>
          </a:p>
          <a:p>
            <a:pPr>
              <a:lnSpc>
                <a:spcPct val="130000"/>
              </a:lnSpc>
              <a:buFontTx/>
              <a:buAutoNum type="arabicPeriod" startAt="9"/>
            </a:pPr>
            <a:r>
              <a:rPr lang="en-US" sz="2400" smtClean="0"/>
              <a:t> RB-INSERT-FIXUP</a:t>
            </a:r>
            <a:r>
              <a:rPr lang="en-US" sz="2400" smtClean="0">
                <a:latin typeface="Comic Sans MS" pitchFamily="66" charset="0"/>
              </a:rPr>
              <a:t>(T, z)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2BC7-2077-4EE7-8751-A104731196E8}" type="slidenum">
              <a:rPr lang="en-US"/>
              <a:pPr>
                <a:defRPr/>
              </a:pPr>
              <a:t>30</a:t>
            </a:fld>
            <a:endParaRPr lang="en-US"/>
          </a:p>
        </p:txBody>
      </p:sp>
      <p:grpSp>
        <p:nvGrpSpPr>
          <p:cNvPr id="36869" name="Group 4"/>
          <p:cNvGrpSpPr>
            <a:grpSpLocks/>
          </p:cNvGrpSpPr>
          <p:nvPr/>
        </p:nvGrpSpPr>
        <p:grpSpPr bwMode="auto">
          <a:xfrm>
            <a:off x="3743325" y="1312863"/>
            <a:ext cx="3963988" cy="1023937"/>
            <a:chOff x="2358" y="827"/>
            <a:chExt cx="2497" cy="645"/>
          </a:xfrm>
        </p:grpSpPr>
        <p:sp>
          <p:nvSpPr>
            <p:cNvPr id="36893" name="AutoShape 5"/>
            <p:cNvSpPr>
              <a:spLocks/>
            </p:cNvSpPr>
            <p:nvPr/>
          </p:nvSpPr>
          <p:spPr bwMode="auto">
            <a:xfrm>
              <a:off x="2358" y="827"/>
              <a:ext cx="103" cy="623"/>
            </a:xfrm>
            <a:prstGeom prst="rightBrace">
              <a:avLst>
                <a:gd name="adj1" fmla="val 5040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4" name="Text Box 6"/>
            <p:cNvSpPr txBox="1">
              <a:spLocks noChangeArrowheads="1"/>
            </p:cNvSpPr>
            <p:nvPr/>
          </p:nvSpPr>
          <p:spPr bwMode="auto">
            <a:xfrm>
              <a:off x="2538" y="838"/>
              <a:ext cx="2317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/>
            </a:p>
            <a:p>
              <a:r>
                <a:rPr lang="en-US" sz="2000"/>
                <a:t>The tree was empty: </a:t>
              </a:r>
            </a:p>
            <a:p>
              <a:r>
                <a:rPr lang="en-US" sz="2000"/>
                <a:t>set the new node to be the root</a:t>
              </a:r>
            </a:p>
          </p:txBody>
        </p:sp>
      </p:grpSp>
      <p:grpSp>
        <p:nvGrpSpPr>
          <p:cNvPr id="36870" name="Group 7"/>
          <p:cNvGrpSpPr>
            <a:grpSpLocks/>
          </p:cNvGrpSpPr>
          <p:nvPr/>
        </p:nvGrpSpPr>
        <p:grpSpPr bwMode="auto">
          <a:xfrm>
            <a:off x="4637088" y="2455863"/>
            <a:ext cx="4243387" cy="1495425"/>
            <a:chOff x="2921" y="1547"/>
            <a:chExt cx="2673" cy="942"/>
          </a:xfrm>
        </p:grpSpPr>
        <p:sp>
          <p:nvSpPr>
            <p:cNvPr id="36891" name="AutoShape 8"/>
            <p:cNvSpPr>
              <a:spLocks/>
            </p:cNvSpPr>
            <p:nvPr/>
          </p:nvSpPr>
          <p:spPr bwMode="auto">
            <a:xfrm>
              <a:off x="2921" y="1547"/>
              <a:ext cx="76" cy="942"/>
            </a:xfrm>
            <a:prstGeom prst="rightBrace">
              <a:avLst>
                <a:gd name="adj1" fmla="val 10328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2" name="Text Box 9"/>
            <p:cNvSpPr txBox="1">
              <a:spLocks noChangeArrowheads="1"/>
            </p:cNvSpPr>
            <p:nvPr/>
          </p:nvSpPr>
          <p:spPr bwMode="auto">
            <a:xfrm>
              <a:off x="3070" y="1642"/>
              <a:ext cx="252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Otherwise, set z to be the left or</a:t>
              </a:r>
            </a:p>
            <a:p>
              <a:r>
                <a:rPr lang="en-US" sz="2000"/>
                <a:t>right child of y, depending on whether the inserted node is smaller or larger than y’s key</a:t>
              </a:r>
            </a:p>
          </p:txBody>
        </p:sp>
      </p:grpSp>
      <p:grpSp>
        <p:nvGrpSpPr>
          <p:cNvPr id="36871" name="Group 10"/>
          <p:cNvGrpSpPr>
            <a:grpSpLocks/>
          </p:cNvGrpSpPr>
          <p:nvPr/>
        </p:nvGrpSpPr>
        <p:grpSpPr bwMode="auto">
          <a:xfrm>
            <a:off x="3270250" y="4141788"/>
            <a:ext cx="4727575" cy="1430337"/>
            <a:chOff x="2060" y="2609"/>
            <a:chExt cx="2978" cy="901"/>
          </a:xfrm>
        </p:grpSpPr>
        <p:sp>
          <p:nvSpPr>
            <p:cNvPr id="36889" name="AutoShape 11"/>
            <p:cNvSpPr>
              <a:spLocks/>
            </p:cNvSpPr>
            <p:nvPr/>
          </p:nvSpPr>
          <p:spPr bwMode="auto">
            <a:xfrm>
              <a:off x="2060" y="2609"/>
              <a:ext cx="88" cy="901"/>
            </a:xfrm>
            <a:prstGeom prst="rightBrace">
              <a:avLst>
                <a:gd name="adj1" fmla="val 8532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0" name="Text Box 12"/>
            <p:cNvSpPr txBox="1">
              <a:spLocks noChangeArrowheads="1"/>
            </p:cNvSpPr>
            <p:nvPr/>
          </p:nvSpPr>
          <p:spPr bwMode="auto">
            <a:xfrm>
              <a:off x="2212" y="2925"/>
              <a:ext cx="28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Set the fields of the newly added node</a:t>
              </a:r>
            </a:p>
          </p:txBody>
        </p:sp>
      </p:grpSp>
      <p:grpSp>
        <p:nvGrpSpPr>
          <p:cNvPr id="36872" name="Group 13"/>
          <p:cNvGrpSpPr>
            <a:grpSpLocks/>
          </p:cNvGrpSpPr>
          <p:nvPr/>
        </p:nvGrpSpPr>
        <p:grpSpPr bwMode="auto">
          <a:xfrm>
            <a:off x="4389438" y="5508625"/>
            <a:ext cx="4338637" cy="915988"/>
            <a:chOff x="2765" y="3470"/>
            <a:chExt cx="2733" cy="577"/>
          </a:xfrm>
        </p:grpSpPr>
        <p:sp>
          <p:nvSpPr>
            <p:cNvPr id="36887" name="AutoShape 14"/>
            <p:cNvSpPr>
              <a:spLocks/>
            </p:cNvSpPr>
            <p:nvPr/>
          </p:nvSpPr>
          <p:spPr bwMode="auto">
            <a:xfrm>
              <a:off x="2765" y="3579"/>
              <a:ext cx="61" cy="325"/>
            </a:xfrm>
            <a:prstGeom prst="rightBrace">
              <a:avLst>
                <a:gd name="adj1" fmla="val 4439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8" name="Text Box 15"/>
            <p:cNvSpPr txBox="1">
              <a:spLocks noChangeArrowheads="1"/>
            </p:cNvSpPr>
            <p:nvPr/>
          </p:nvSpPr>
          <p:spPr bwMode="auto">
            <a:xfrm>
              <a:off x="2870" y="3470"/>
              <a:ext cx="262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Fix any inconsistencies that could have</a:t>
              </a:r>
            </a:p>
            <a:p>
              <a:r>
                <a:rPr lang="en-US"/>
                <a:t>been introduced by adding this new red</a:t>
              </a:r>
            </a:p>
            <a:p>
              <a:r>
                <a:rPr lang="en-US"/>
                <a:t>node</a:t>
              </a:r>
            </a:p>
          </p:txBody>
        </p:sp>
      </p:grpSp>
      <p:grpSp>
        <p:nvGrpSpPr>
          <p:cNvPr id="36873" name="Group 16"/>
          <p:cNvGrpSpPr>
            <a:grpSpLocks noChangeAspect="1"/>
          </p:cNvGrpSpPr>
          <p:nvPr/>
        </p:nvGrpSpPr>
        <p:grpSpPr bwMode="auto">
          <a:xfrm>
            <a:off x="5259388" y="111125"/>
            <a:ext cx="3648075" cy="1885950"/>
            <a:chOff x="1526" y="2294"/>
            <a:chExt cx="3062" cy="1583"/>
          </a:xfrm>
        </p:grpSpPr>
        <p:sp>
          <p:nvSpPr>
            <p:cNvPr id="36874" name="Oval 17"/>
            <p:cNvSpPr>
              <a:spLocks noChangeAspect="1"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36875" name="Oval 18"/>
            <p:cNvSpPr>
              <a:spLocks noChangeAspect="1"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36876" name="Oval 19"/>
            <p:cNvSpPr>
              <a:spLocks noChangeAspect="1"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36877" name="Oval 20"/>
            <p:cNvSpPr>
              <a:spLocks noChangeAspect="1"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36878" name="Oval 21"/>
            <p:cNvSpPr>
              <a:spLocks noChangeAspect="1"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36879" name="Oval 22"/>
            <p:cNvSpPr>
              <a:spLocks noChangeAspect="1"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36880" name="Oval 23"/>
            <p:cNvSpPr>
              <a:spLocks noChangeAspect="1"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36881" name="Line 24"/>
            <p:cNvSpPr>
              <a:spLocks noChangeAspect="1"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6882" name="Line 25"/>
            <p:cNvSpPr>
              <a:spLocks noChangeAspect="1"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6883" name="Line 26"/>
            <p:cNvSpPr>
              <a:spLocks noChangeAspect="1"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6884" name="Line 27"/>
            <p:cNvSpPr>
              <a:spLocks noChangeAspect="1"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6885" name="Line 28"/>
            <p:cNvSpPr>
              <a:spLocks noChangeAspect="1"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6886" name="Line 29"/>
            <p:cNvSpPr>
              <a:spLocks noChangeAspect="1"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Analysis of RB-INSERT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1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Inserting the new element into the tree </a:t>
            </a:r>
            <a:r>
              <a:rPr lang="en-US">
                <a:latin typeface="Comic Sans MS" pitchFamily="66" charset="0"/>
              </a:rPr>
              <a:t>O(lgn)</a:t>
            </a:r>
          </a:p>
          <a:p>
            <a:pPr marL="274320" indent="-274320" fontAlgn="auto">
              <a:lnSpc>
                <a:spcPct val="1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RB-INSERT-FIXUP</a:t>
            </a:r>
          </a:p>
          <a:p>
            <a:pPr marL="640080" lvl="1" indent="-246888" fontAlgn="auto">
              <a:lnSpc>
                <a:spcPct val="1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The while loop repeats only if CASE 1 is executed</a:t>
            </a:r>
          </a:p>
          <a:p>
            <a:pPr marL="640080" lvl="1" indent="-246888" fontAlgn="auto">
              <a:lnSpc>
                <a:spcPct val="1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The number of times the while loop can be executed is </a:t>
            </a:r>
            <a:r>
              <a:rPr lang="en-US">
                <a:latin typeface="Comic Sans MS" pitchFamily="66" charset="0"/>
              </a:rPr>
              <a:t>O(lgn)</a:t>
            </a:r>
          </a:p>
          <a:p>
            <a:pPr marL="274320" indent="-274320" fontAlgn="auto">
              <a:lnSpc>
                <a:spcPct val="1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Total running time of RB-INSERT: </a:t>
            </a:r>
            <a:r>
              <a:rPr lang="en-US">
                <a:latin typeface="Comic Sans MS" pitchFamily="66" charset="0"/>
              </a:rPr>
              <a:t>O(lgn)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2C686-5B24-42DF-8884-569ED0E77304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0"/>
            <a:ext cx="8229600" cy="1143000"/>
          </a:xfrm>
        </p:spPr>
        <p:txBody>
          <a:bodyPr/>
          <a:lstStyle/>
          <a:p>
            <a:r>
              <a:rPr lang="en-US" smtClean="0"/>
              <a:t>Red-Black-Trees Properties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214438"/>
            <a:ext cx="8229600" cy="5319712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sz="2400" smtClean="0"/>
              <a:t>	(**Satisfy the binary search tree property**)</a:t>
            </a:r>
          </a:p>
          <a:p>
            <a:pPr marL="533400" indent="-533400">
              <a:lnSpc>
                <a:spcPct val="120000"/>
              </a:lnSpc>
              <a:buFontTx/>
              <a:buNone/>
            </a:pPr>
            <a:endParaRPr lang="en-US" sz="2400" smtClean="0"/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smtClean="0"/>
              <a:t>Every </a:t>
            </a:r>
            <a:r>
              <a:rPr lang="en-US" sz="2400" smtClean="0">
                <a:latin typeface="Comic Sans MS" pitchFamily="66" charset="0"/>
              </a:rPr>
              <a:t>node</a:t>
            </a:r>
            <a:r>
              <a:rPr lang="en-US" sz="2400" smtClean="0"/>
              <a:t> is either </a:t>
            </a:r>
            <a:r>
              <a:rPr lang="en-US" sz="2400" b="1" smtClean="0">
                <a:solidFill>
                  <a:srgbClr val="DD0111"/>
                </a:solidFill>
              </a:rPr>
              <a:t>red</a:t>
            </a:r>
            <a:r>
              <a:rPr lang="en-US" sz="2400" smtClean="0"/>
              <a:t> or </a:t>
            </a:r>
            <a:r>
              <a:rPr lang="en-US" sz="2400" b="1" smtClean="0"/>
              <a:t>black</a:t>
            </a:r>
            <a:endParaRPr lang="en-US" sz="2400" smtClean="0"/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smtClean="0"/>
              <a:t>The </a:t>
            </a:r>
            <a:r>
              <a:rPr lang="en-US" sz="2400" smtClean="0">
                <a:latin typeface="Comic Sans MS" pitchFamily="66" charset="0"/>
              </a:rPr>
              <a:t>root</a:t>
            </a:r>
            <a:r>
              <a:rPr lang="en-US" sz="2400" smtClean="0"/>
              <a:t> is </a:t>
            </a:r>
            <a:r>
              <a:rPr lang="en-US" sz="2400" b="1" smtClean="0"/>
              <a:t>black</a:t>
            </a:r>
            <a:endParaRPr lang="en-US" sz="2400" smtClean="0"/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smtClean="0"/>
              <a:t>Every </a:t>
            </a:r>
            <a:r>
              <a:rPr lang="en-US" sz="2400" smtClean="0">
                <a:latin typeface="Comic Sans MS" pitchFamily="66" charset="0"/>
              </a:rPr>
              <a:t>leaf</a:t>
            </a:r>
            <a:r>
              <a:rPr lang="en-US" sz="2400" smtClean="0"/>
              <a:t> (</a:t>
            </a:r>
            <a:r>
              <a:rPr lang="en-US" sz="2400" smtClean="0">
                <a:latin typeface="Comic Sans MS" pitchFamily="66" charset="0"/>
              </a:rPr>
              <a:t>NIL</a:t>
            </a:r>
            <a:r>
              <a:rPr lang="en-US" sz="2400" smtClean="0"/>
              <a:t>) is </a:t>
            </a:r>
            <a:r>
              <a:rPr lang="en-US" sz="2400" b="1" smtClean="0"/>
              <a:t>black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smtClean="0"/>
              <a:t>If a node is </a:t>
            </a:r>
            <a:r>
              <a:rPr lang="en-US" sz="2400" b="1" smtClean="0">
                <a:solidFill>
                  <a:srgbClr val="DD0111"/>
                </a:solidFill>
              </a:rPr>
              <a:t>red</a:t>
            </a:r>
            <a:r>
              <a:rPr lang="en-US" sz="2400" smtClean="0"/>
              <a:t>, then both its children are </a:t>
            </a:r>
            <a:r>
              <a:rPr lang="en-US" sz="2400" b="1" smtClean="0"/>
              <a:t>black</a:t>
            </a:r>
          </a:p>
          <a:p>
            <a:pPr marL="914400" lvl="1" indent="-457200">
              <a:lnSpc>
                <a:spcPct val="120000"/>
              </a:lnSpc>
              <a:buFontTx/>
              <a:buChar char="•"/>
            </a:pPr>
            <a:r>
              <a:rPr lang="en-US" sz="2000" smtClean="0"/>
              <a:t>No two consecutive red nodes on a simple path </a:t>
            </a:r>
          </a:p>
          <a:p>
            <a:pPr marL="914400" lvl="1" indent="-457200">
              <a:lnSpc>
                <a:spcPct val="120000"/>
              </a:lnSpc>
              <a:buFontTx/>
              <a:buNone/>
            </a:pPr>
            <a:r>
              <a:rPr lang="en-US" sz="2000" smtClean="0"/>
              <a:t>      from the root to a leaf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smtClean="0"/>
              <a:t>For each node, all paths from that node to descendant leaves contain </a:t>
            </a:r>
            <a:r>
              <a:rPr lang="en-US" sz="2400" u="sng" smtClean="0"/>
              <a:t>the same number of </a:t>
            </a:r>
            <a:r>
              <a:rPr lang="en-US" sz="2400" b="1" u="sng" smtClean="0"/>
              <a:t>black</a:t>
            </a:r>
            <a:r>
              <a:rPr lang="en-US" sz="2400" u="sng" smtClean="0"/>
              <a:t> nodes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5B701-0F18-4704-8F90-5CF7096E37F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r>
              <a:rPr lang="en-US" smtClean="0"/>
              <a:t>Black-Height of a Node</a:t>
            </a:r>
            <a:endParaRPr lang="en-US" sz="28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4492625"/>
            <a:ext cx="8543925" cy="2155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/>
              <a:t>Height of a node:</a:t>
            </a:r>
            <a:r>
              <a:rPr lang="en-US" smtClean="0"/>
              <a:t> </a:t>
            </a:r>
            <a:r>
              <a:rPr lang="en-US" sz="2400" smtClean="0"/>
              <a:t>the number of edges in the </a:t>
            </a:r>
            <a:r>
              <a:rPr lang="en-US" sz="2400" b="1" smtClean="0"/>
              <a:t>longest </a:t>
            </a:r>
            <a:r>
              <a:rPr lang="en-US" sz="2400" smtClean="0"/>
              <a:t>path to a leaf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Black-height </a:t>
            </a:r>
            <a:r>
              <a:rPr lang="en-US" smtClean="0"/>
              <a:t>of a node </a:t>
            </a:r>
            <a:r>
              <a:rPr lang="en-US" smtClean="0">
                <a:latin typeface="Comic Sans MS" pitchFamily="66" charset="0"/>
              </a:rPr>
              <a:t>x: </a:t>
            </a:r>
            <a:r>
              <a:rPr lang="en-US" sz="2400" smtClean="0">
                <a:latin typeface="Comic Sans MS" pitchFamily="66" charset="0"/>
              </a:rPr>
              <a:t>bh(x)</a:t>
            </a:r>
            <a:r>
              <a:rPr lang="en-US" sz="2400" smtClean="0"/>
              <a:t> is the number of black nodes (including NIL) on the path from </a:t>
            </a:r>
            <a:r>
              <a:rPr lang="en-US" sz="2400" smtClean="0">
                <a:latin typeface="Comic Sans MS" pitchFamily="66" charset="0"/>
              </a:rPr>
              <a:t>x</a:t>
            </a:r>
            <a:r>
              <a:rPr lang="en-US" sz="2400" smtClean="0"/>
              <a:t> to a leaf,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    </a:t>
            </a:r>
            <a:r>
              <a:rPr lang="en-US" sz="2400" u="sng" smtClean="0"/>
              <a:t>not counting </a:t>
            </a:r>
            <a:r>
              <a:rPr lang="en-US" sz="2400" u="sng" smtClean="0">
                <a:latin typeface="Comic Sans MS" pitchFamily="66" charset="0"/>
              </a:rPr>
              <a:t>x</a:t>
            </a:r>
            <a:endParaRPr lang="en-US" sz="2400" u="sng" smtClean="0"/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14009-3822-4D0B-BEB0-3BB99810C319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11269" name="Group 41"/>
          <p:cNvGrpSpPr>
            <a:grpSpLocks/>
          </p:cNvGrpSpPr>
          <p:nvPr/>
        </p:nvGrpSpPr>
        <p:grpSpPr bwMode="auto">
          <a:xfrm>
            <a:off x="1449388" y="1230313"/>
            <a:ext cx="6402387" cy="3217862"/>
            <a:chOff x="913" y="775"/>
            <a:chExt cx="4033" cy="2027"/>
          </a:xfrm>
        </p:grpSpPr>
        <p:grpSp>
          <p:nvGrpSpPr>
            <p:cNvPr id="11270" name="Group 4"/>
            <p:cNvGrpSpPr>
              <a:grpSpLocks/>
            </p:cNvGrpSpPr>
            <p:nvPr/>
          </p:nvGrpSpPr>
          <p:grpSpPr bwMode="auto">
            <a:xfrm>
              <a:off x="1194" y="903"/>
              <a:ext cx="3494" cy="1899"/>
              <a:chOff x="2190" y="868"/>
              <a:chExt cx="3494" cy="1899"/>
            </a:xfrm>
          </p:grpSpPr>
          <p:sp>
            <p:nvSpPr>
              <p:cNvPr id="11278" name="Oval 5"/>
              <p:cNvSpPr>
                <a:spLocks noChangeArrowheads="1"/>
              </p:cNvSpPr>
              <p:nvPr/>
            </p:nvSpPr>
            <p:spPr bwMode="auto">
              <a:xfrm>
                <a:off x="3101" y="868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26</a:t>
                </a:r>
              </a:p>
            </p:txBody>
          </p:sp>
          <p:sp>
            <p:nvSpPr>
              <p:cNvPr id="11279" name="Oval 6"/>
              <p:cNvSpPr>
                <a:spLocks noChangeArrowheads="1"/>
              </p:cNvSpPr>
              <p:nvPr/>
            </p:nvSpPr>
            <p:spPr bwMode="auto">
              <a:xfrm>
                <a:off x="2388" y="1296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17</a:t>
                </a:r>
              </a:p>
            </p:txBody>
          </p:sp>
          <p:sp>
            <p:nvSpPr>
              <p:cNvPr id="11280" name="Oval 7"/>
              <p:cNvSpPr>
                <a:spLocks noChangeArrowheads="1"/>
              </p:cNvSpPr>
              <p:nvPr/>
            </p:nvSpPr>
            <p:spPr bwMode="auto">
              <a:xfrm>
                <a:off x="3813" y="1296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41</a:t>
                </a:r>
              </a:p>
            </p:txBody>
          </p:sp>
          <p:sp>
            <p:nvSpPr>
              <p:cNvPr id="11281" name="Oval 8"/>
              <p:cNvSpPr>
                <a:spLocks noChangeArrowheads="1"/>
              </p:cNvSpPr>
              <p:nvPr/>
            </p:nvSpPr>
            <p:spPr bwMode="auto">
              <a:xfrm>
                <a:off x="3101" y="1740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30</a:t>
                </a:r>
              </a:p>
            </p:txBody>
          </p:sp>
          <p:sp>
            <p:nvSpPr>
              <p:cNvPr id="11282" name="Oval 9"/>
              <p:cNvSpPr>
                <a:spLocks noChangeArrowheads="1"/>
              </p:cNvSpPr>
              <p:nvPr/>
            </p:nvSpPr>
            <p:spPr bwMode="auto">
              <a:xfrm>
                <a:off x="4518" y="1740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47</a:t>
                </a:r>
              </a:p>
            </p:txBody>
          </p:sp>
          <p:sp>
            <p:nvSpPr>
              <p:cNvPr id="11283" name="Oval 10"/>
              <p:cNvSpPr>
                <a:spLocks noChangeArrowheads="1"/>
              </p:cNvSpPr>
              <p:nvPr/>
            </p:nvSpPr>
            <p:spPr bwMode="auto">
              <a:xfrm>
                <a:off x="3740" y="2168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38</a:t>
                </a:r>
              </a:p>
            </p:txBody>
          </p:sp>
          <p:sp>
            <p:nvSpPr>
              <p:cNvPr id="11284" name="Oval 11"/>
              <p:cNvSpPr>
                <a:spLocks noChangeArrowheads="1"/>
              </p:cNvSpPr>
              <p:nvPr/>
            </p:nvSpPr>
            <p:spPr bwMode="auto">
              <a:xfrm>
                <a:off x="5157" y="2168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50</a:t>
                </a:r>
              </a:p>
            </p:txBody>
          </p:sp>
          <p:sp>
            <p:nvSpPr>
              <p:cNvPr id="11285" name="Line 12"/>
              <p:cNvSpPr>
                <a:spLocks noChangeShapeType="1"/>
              </p:cNvSpPr>
              <p:nvPr/>
            </p:nvSpPr>
            <p:spPr bwMode="auto">
              <a:xfrm rot="3600000">
                <a:off x="2886" y="95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286" name="Line 13"/>
              <p:cNvSpPr>
                <a:spLocks noChangeShapeType="1"/>
              </p:cNvSpPr>
              <p:nvPr/>
            </p:nvSpPr>
            <p:spPr bwMode="auto">
              <a:xfrm rot="18000000" flipH="1">
                <a:off x="3600" y="95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287" name="Line 14"/>
              <p:cNvSpPr>
                <a:spLocks noChangeShapeType="1"/>
              </p:cNvSpPr>
              <p:nvPr/>
            </p:nvSpPr>
            <p:spPr bwMode="auto">
              <a:xfrm rot="3600000">
                <a:off x="3608" y="140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288" name="Line 15"/>
              <p:cNvSpPr>
                <a:spLocks noChangeShapeType="1"/>
              </p:cNvSpPr>
              <p:nvPr/>
            </p:nvSpPr>
            <p:spPr bwMode="auto">
              <a:xfrm rot="18000000" flipH="1">
                <a:off x="4306" y="140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289" name="Line 16"/>
              <p:cNvSpPr>
                <a:spLocks noChangeShapeType="1"/>
              </p:cNvSpPr>
              <p:nvPr/>
            </p:nvSpPr>
            <p:spPr bwMode="auto">
              <a:xfrm rot="18000000" flipH="1">
                <a:off x="3574" y="1851"/>
                <a:ext cx="5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290" name="Line 17"/>
              <p:cNvSpPr>
                <a:spLocks noChangeShapeType="1"/>
              </p:cNvSpPr>
              <p:nvPr/>
            </p:nvSpPr>
            <p:spPr bwMode="auto">
              <a:xfrm rot="18000000" flipH="1">
                <a:off x="4998" y="1851"/>
                <a:ext cx="5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291" name="AutoShape 18"/>
              <p:cNvSpPr>
                <a:spLocks noChangeArrowheads="1"/>
              </p:cNvSpPr>
              <p:nvPr/>
            </p:nvSpPr>
            <p:spPr bwMode="auto">
              <a:xfrm>
                <a:off x="2190" y="1711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1292" name="AutoShape 19"/>
              <p:cNvSpPr>
                <a:spLocks noChangeArrowheads="1"/>
              </p:cNvSpPr>
              <p:nvPr/>
            </p:nvSpPr>
            <p:spPr bwMode="auto">
              <a:xfrm>
                <a:off x="2568" y="1711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1293" name="AutoShape 20"/>
              <p:cNvSpPr>
                <a:spLocks noChangeArrowheads="1"/>
              </p:cNvSpPr>
              <p:nvPr/>
            </p:nvSpPr>
            <p:spPr bwMode="auto">
              <a:xfrm>
                <a:off x="2562" y="2265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1294" name="AutoShape 21"/>
              <p:cNvSpPr>
                <a:spLocks noChangeArrowheads="1"/>
              </p:cNvSpPr>
              <p:nvPr/>
            </p:nvSpPr>
            <p:spPr bwMode="auto">
              <a:xfrm>
                <a:off x="3553" y="2606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1295" name="AutoShape 22"/>
              <p:cNvSpPr>
                <a:spLocks noChangeArrowheads="1"/>
              </p:cNvSpPr>
              <p:nvPr/>
            </p:nvSpPr>
            <p:spPr bwMode="auto">
              <a:xfrm>
                <a:off x="3931" y="2606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1296" name="AutoShape 23"/>
              <p:cNvSpPr>
                <a:spLocks noChangeArrowheads="1"/>
              </p:cNvSpPr>
              <p:nvPr/>
            </p:nvSpPr>
            <p:spPr bwMode="auto">
              <a:xfrm>
                <a:off x="4986" y="2600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1297" name="AutoShape 24"/>
              <p:cNvSpPr>
                <a:spLocks noChangeArrowheads="1"/>
              </p:cNvSpPr>
              <p:nvPr/>
            </p:nvSpPr>
            <p:spPr bwMode="auto">
              <a:xfrm>
                <a:off x="5364" y="2600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1298" name="AutoShape 25"/>
              <p:cNvSpPr>
                <a:spLocks noChangeArrowheads="1"/>
              </p:cNvSpPr>
              <p:nvPr/>
            </p:nvSpPr>
            <p:spPr bwMode="auto">
              <a:xfrm>
                <a:off x="4218" y="2254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1299" name="Line 26"/>
              <p:cNvSpPr>
                <a:spLocks noChangeShapeType="1"/>
              </p:cNvSpPr>
              <p:nvPr/>
            </p:nvSpPr>
            <p:spPr bwMode="auto">
              <a:xfrm flipH="1">
                <a:off x="2341" y="1563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300" name="Line 27"/>
              <p:cNvSpPr>
                <a:spLocks noChangeShapeType="1"/>
              </p:cNvSpPr>
              <p:nvPr/>
            </p:nvSpPr>
            <p:spPr bwMode="auto">
              <a:xfrm>
                <a:off x="2603" y="1559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301" name="Line 28"/>
              <p:cNvSpPr>
                <a:spLocks noChangeShapeType="1"/>
              </p:cNvSpPr>
              <p:nvPr/>
            </p:nvSpPr>
            <p:spPr bwMode="auto">
              <a:xfrm flipH="1">
                <a:off x="3695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302" name="Line 29"/>
              <p:cNvSpPr>
                <a:spLocks noChangeShapeType="1"/>
              </p:cNvSpPr>
              <p:nvPr/>
            </p:nvSpPr>
            <p:spPr bwMode="auto">
              <a:xfrm>
                <a:off x="3957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303" name="Line 30"/>
              <p:cNvSpPr>
                <a:spLocks noChangeShapeType="1"/>
              </p:cNvSpPr>
              <p:nvPr/>
            </p:nvSpPr>
            <p:spPr bwMode="auto">
              <a:xfrm flipH="1">
                <a:off x="5119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304" name="Line 31"/>
              <p:cNvSpPr>
                <a:spLocks noChangeShapeType="1"/>
              </p:cNvSpPr>
              <p:nvPr/>
            </p:nvSpPr>
            <p:spPr bwMode="auto">
              <a:xfrm>
                <a:off x="5381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305" name="Line 32"/>
              <p:cNvSpPr>
                <a:spLocks noChangeShapeType="1"/>
              </p:cNvSpPr>
              <p:nvPr/>
            </p:nvSpPr>
            <p:spPr bwMode="auto">
              <a:xfrm flipH="1">
                <a:off x="2688" y="1984"/>
                <a:ext cx="432" cy="27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1306" name="Line 33"/>
              <p:cNvSpPr>
                <a:spLocks noChangeShapeType="1"/>
              </p:cNvSpPr>
              <p:nvPr/>
            </p:nvSpPr>
            <p:spPr bwMode="auto">
              <a:xfrm flipH="1">
                <a:off x="4347" y="1995"/>
                <a:ext cx="213" cy="2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1271" name="Text Box 34"/>
            <p:cNvSpPr txBox="1">
              <a:spLocks noChangeArrowheads="1"/>
            </p:cNvSpPr>
            <p:nvPr/>
          </p:nvSpPr>
          <p:spPr bwMode="auto">
            <a:xfrm>
              <a:off x="2428" y="775"/>
              <a:ext cx="48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4</a:t>
              </a:r>
            </a:p>
            <a:p>
              <a:r>
                <a:rPr lang="en-US" sz="1600">
                  <a:latin typeface="Comic Sans MS" pitchFamily="66" charset="0"/>
                </a:rPr>
                <a:t>bh = 2</a:t>
              </a:r>
            </a:p>
          </p:txBody>
        </p:sp>
        <p:sp>
          <p:nvSpPr>
            <p:cNvPr id="11272" name="Text Box 35"/>
            <p:cNvSpPr txBox="1">
              <a:spLocks noChangeArrowheads="1"/>
            </p:cNvSpPr>
            <p:nvPr/>
          </p:nvSpPr>
          <p:spPr bwMode="auto">
            <a:xfrm>
              <a:off x="3142" y="1223"/>
              <a:ext cx="48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3</a:t>
              </a:r>
            </a:p>
            <a:p>
              <a:r>
                <a:rPr lang="en-US" sz="1600">
                  <a:latin typeface="Comic Sans MS" pitchFamily="66" charset="0"/>
                </a:rPr>
                <a:t>bh = 2</a:t>
              </a:r>
            </a:p>
          </p:txBody>
        </p:sp>
        <p:sp>
          <p:nvSpPr>
            <p:cNvPr id="11273" name="Text Box 36"/>
            <p:cNvSpPr txBox="1">
              <a:spLocks noChangeArrowheads="1"/>
            </p:cNvSpPr>
            <p:nvPr/>
          </p:nvSpPr>
          <p:spPr bwMode="auto">
            <a:xfrm>
              <a:off x="3836" y="1677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2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1274" name="Text Box 37"/>
            <p:cNvSpPr txBox="1">
              <a:spLocks noChangeArrowheads="1"/>
            </p:cNvSpPr>
            <p:nvPr/>
          </p:nvSpPr>
          <p:spPr bwMode="auto">
            <a:xfrm>
              <a:off x="4481" y="2162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1275" name="Text Box 38"/>
            <p:cNvSpPr txBox="1">
              <a:spLocks noChangeArrowheads="1"/>
            </p:cNvSpPr>
            <p:nvPr/>
          </p:nvSpPr>
          <p:spPr bwMode="auto">
            <a:xfrm>
              <a:off x="913" y="1266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1276" name="Text Box 39"/>
            <p:cNvSpPr txBox="1">
              <a:spLocks noChangeArrowheads="1"/>
            </p:cNvSpPr>
            <p:nvPr/>
          </p:nvSpPr>
          <p:spPr bwMode="auto">
            <a:xfrm>
              <a:off x="2401" y="1734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2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1277" name="Text Box 40"/>
            <p:cNvSpPr txBox="1">
              <a:spLocks noChangeArrowheads="1"/>
            </p:cNvSpPr>
            <p:nvPr/>
          </p:nvSpPr>
          <p:spPr bwMode="auto">
            <a:xfrm>
              <a:off x="2933" y="1940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6713" y="0"/>
            <a:ext cx="8229600" cy="1143000"/>
          </a:xfrm>
        </p:spPr>
        <p:txBody>
          <a:bodyPr/>
          <a:lstStyle/>
          <a:p>
            <a:r>
              <a:rPr lang="en-US" sz="3600" smtClean="0"/>
              <a:t>Most important property of </a:t>
            </a:r>
            <a:br>
              <a:rPr lang="en-US" sz="3600" smtClean="0"/>
            </a:br>
            <a:r>
              <a:rPr lang="en-US" sz="3600" smtClean="0"/>
              <a:t>Red-Black-Trees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	      A red-black tree with </a:t>
            </a:r>
            <a:r>
              <a:rPr lang="en-US" smtClean="0">
                <a:latin typeface="Comic Sans MS" pitchFamily="66" charset="0"/>
              </a:rPr>
              <a:t>n</a:t>
            </a:r>
            <a:r>
              <a:rPr lang="en-US" smtClean="0"/>
              <a:t> internal nodes </a:t>
            </a:r>
          </a:p>
          <a:p>
            <a:pPr>
              <a:buFontTx/>
              <a:buNone/>
            </a:pPr>
            <a:r>
              <a:rPr lang="en-US" smtClean="0"/>
              <a:t>			has height </a:t>
            </a:r>
            <a:r>
              <a:rPr lang="en-US" u="sng" smtClean="0"/>
              <a:t>at most</a:t>
            </a:r>
            <a:r>
              <a:rPr lang="en-US" smtClean="0"/>
              <a:t> </a:t>
            </a:r>
            <a:r>
              <a:rPr lang="en-US" smtClean="0">
                <a:latin typeface="Comic Sans MS" pitchFamily="66" charset="0"/>
              </a:rPr>
              <a:t>2lg(n + 1)</a:t>
            </a:r>
          </a:p>
          <a:p>
            <a:pPr>
              <a:buFontTx/>
              <a:buNone/>
            </a:pPr>
            <a:endParaRPr lang="en-US" smtClean="0">
              <a:latin typeface="Comic Sans MS" pitchFamily="66" charset="0"/>
            </a:endParaRPr>
          </a:p>
          <a:p>
            <a:r>
              <a:rPr lang="en-US" smtClean="0">
                <a:latin typeface="Comic Sans MS" pitchFamily="66" charset="0"/>
              </a:rPr>
              <a:t>  </a:t>
            </a:r>
            <a:r>
              <a:rPr lang="en-US" smtClean="0"/>
              <a:t>Need to prove two claims first 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6B1416-BA5C-49D6-8822-50E623B74437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0"/>
            <a:ext cx="8229600" cy="1143000"/>
          </a:xfrm>
        </p:spPr>
        <p:txBody>
          <a:bodyPr/>
          <a:lstStyle/>
          <a:p>
            <a:r>
              <a:rPr lang="en-US" smtClean="0"/>
              <a:t>Claim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8438" y="1111250"/>
            <a:ext cx="8694737" cy="3028950"/>
          </a:xfrm>
        </p:spPr>
        <p:txBody>
          <a:bodyPr/>
          <a:lstStyle/>
          <a:p>
            <a:r>
              <a:rPr lang="en-US" smtClean="0"/>
              <a:t>Any node 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 with height </a:t>
            </a:r>
            <a:r>
              <a:rPr lang="en-US" smtClean="0">
                <a:latin typeface="Comic Sans MS" pitchFamily="66" charset="0"/>
              </a:rPr>
              <a:t>h(x)</a:t>
            </a:r>
            <a:r>
              <a:rPr lang="en-US" smtClean="0"/>
              <a:t> has </a:t>
            </a:r>
            <a:r>
              <a:rPr lang="en-US" smtClean="0">
                <a:latin typeface="Comic Sans MS" pitchFamily="66" charset="0"/>
              </a:rPr>
              <a:t>bh(x) ≥ h(x)/2</a:t>
            </a:r>
          </a:p>
          <a:p>
            <a:r>
              <a:rPr lang="en-US" sz="2400" b="1" smtClean="0"/>
              <a:t>Proof</a:t>
            </a:r>
          </a:p>
          <a:p>
            <a:pPr lvl="1"/>
            <a:r>
              <a:rPr lang="en-US" sz="2200" smtClean="0"/>
              <a:t>By property 4, at most </a:t>
            </a:r>
            <a:r>
              <a:rPr lang="en-US" sz="2200" smtClean="0">
                <a:latin typeface="Comic Sans MS" pitchFamily="66" charset="0"/>
              </a:rPr>
              <a:t>h/2</a:t>
            </a:r>
            <a:r>
              <a:rPr lang="en-US" sz="2200" smtClean="0"/>
              <a:t> </a:t>
            </a:r>
            <a:r>
              <a:rPr lang="en-US" sz="2200" b="1" smtClean="0">
                <a:solidFill>
                  <a:srgbClr val="DD0111"/>
                </a:solidFill>
              </a:rPr>
              <a:t>red</a:t>
            </a:r>
            <a:r>
              <a:rPr lang="en-US" sz="2200" smtClean="0"/>
              <a:t> nodes on the path from the node to a leaf</a:t>
            </a:r>
            <a:endParaRPr lang="en-US" sz="2200" b="1" smtClean="0">
              <a:solidFill>
                <a:srgbClr val="DD0111"/>
              </a:solidFill>
            </a:endParaRPr>
          </a:p>
          <a:p>
            <a:pPr lvl="1"/>
            <a:r>
              <a:rPr lang="en-US" sz="2200" smtClean="0"/>
              <a:t>Hence at least </a:t>
            </a:r>
            <a:r>
              <a:rPr lang="en-US" sz="2200" smtClean="0">
                <a:latin typeface="Comic Sans MS" pitchFamily="66" charset="0"/>
              </a:rPr>
              <a:t>h/2</a:t>
            </a:r>
            <a:r>
              <a:rPr lang="en-US" sz="2200" smtClean="0"/>
              <a:t> are </a:t>
            </a:r>
            <a:r>
              <a:rPr lang="en-US" sz="2200" b="1" smtClean="0"/>
              <a:t>black</a:t>
            </a:r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ED5AE-AA4C-4C51-868B-6ED6D9ED3710}" type="slidenum">
              <a:rPr lang="en-US"/>
              <a:pPr>
                <a:defRPr/>
              </a:pPr>
              <a:t>7</a:t>
            </a:fld>
            <a:endParaRPr lang="en-US"/>
          </a:p>
        </p:txBody>
      </p:sp>
      <p:grpSp>
        <p:nvGrpSpPr>
          <p:cNvPr id="13317" name="Group 19"/>
          <p:cNvGrpSpPr>
            <a:grpSpLocks/>
          </p:cNvGrpSpPr>
          <p:nvPr/>
        </p:nvGrpSpPr>
        <p:grpSpPr bwMode="auto">
          <a:xfrm>
            <a:off x="2463800" y="3403600"/>
            <a:ext cx="6402388" cy="3217863"/>
            <a:chOff x="913" y="775"/>
            <a:chExt cx="4033" cy="2027"/>
          </a:xfrm>
        </p:grpSpPr>
        <p:grpSp>
          <p:nvGrpSpPr>
            <p:cNvPr id="13318" name="Group 20"/>
            <p:cNvGrpSpPr>
              <a:grpSpLocks/>
            </p:cNvGrpSpPr>
            <p:nvPr/>
          </p:nvGrpSpPr>
          <p:grpSpPr bwMode="auto">
            <a:xfrm>
              <a:off x="1194" y="903"/>
              <a:ext cx="3494" cy="1899"/>
              <a:chOff x="2190" y="868"/>
              <a:chExt cx="3494" cy="1899"/>
            </a:xfrm>
          </p:grpSpPr>
          <p:sp>
            <p:nvSpPr>
              <p:cNvPr id="13326" name="Oval 21"/>
              <p:cNvSpPr>
                <a:spLocks noChangeArrowheads="1"/>
              </p:cNvSpPr>
              <p:nvPr/>
            </p:nvSpPr>
            <p:spPr bwMode="auto">
              <a:xfrm>
                <a:off x="3101" y="868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26</a:t>
                </a:r>
              </a:p>
            </p:txBody>
          </p:sp>
          <p:sp>
            <p:nvSpPr>
              <p:cNvPr id="13327" name="Oval 22"/>
              <p:cNvSpPr>
                <a:spLocks noChangeArrowheads="1"/>
              </p:cNvSpPr>
              <p:nvPr/>
            </p:nvSpPr>
            <p:spPr bwMode="auto">
              <a:xfrm>
                <a:off x="2388" y="1296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17</a:t>
                </a:r>
              </a:p>
            </p:txBody>
          </p:sp>
          <p:sp>
            <p:nvSpPr>
              <p:cNvPr id="13328" name="Oval 23"/>
              <p:cNvSpPr>
                <a:spLocks noChangeArrowheads="1"/>
              </p:cNvSpPr>
              <p:nvPr/>
            </p:nvSpPr>
            <p:spPr bwMode="auto">
              <a:xfrm>
                <a:off x="3813" y="1296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41</a:t>
                </a:r>
              </a:p>
            </p:txBody>
          </p:sp>
          <p:sp>
            <p:nvSpPr>
              <p:cNvPr id="13329" name="Oval 24"/>
              <p:cNvSpPr>
                <a:spLocks noChangeArrowheads="1"/>
              </p:cNvSpPr>
              <p:nvPr/>
            </p:nvSpPr>
            <p:spPr bwMode="auto">
              <a:xfrm>
                <a:off x="3101" y="1740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30</a:t>
                </a:r>
              </a:p>
            </p:txBody>
          </p:sp>
          <p:sp>
            <p:nvSpPr>
              <p:cNvPr id="13330" name="Oval 25"/>
              <p:cNvSpPr>
                <a:spLocks noChangeArrowheads="1"/>
              </p:cNvSpPr>
              <p:nvPr/>
            </p:nvSpPr>
            <p:spPr bwMode="auto">
              <a:xfrm>
                <a:off x="4518" y="1740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47</a:t>
                </a:r>
              </a:p>
            </p:txBody>
          </p:sp>
          <p:sp>
            <p:nvSpPr>
              <p:cNvPr id="13331" name="Oval 26"/>
              <p:cNvSpPr>
                <a:spLocks noChangeArrowheads="1"/>
              </p:cNvSpPr>
              <p:nvPr/>
            </p:nvSpPr>
            <p:spPr bwMode="auto">
              <a:xfrm>
                <a:off x="3740" y="2168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38</a:t>
                </a:r>
              </a:p>
            </p:txBody>
          </p:sp>
          <p:sp>
            <p:nvSpPr>
              <p:cNvPr id="13332" name="Oval 27"/>
              <p:cNvSpPr>
                <a:spLocks noChangeArrowheads="1"/>
              </p:cNvSpPr>
              <p:nvPr/>
            </p:nvSpPr>
            <p:spPr bwMode="auto">
              <a:xfrm>
                <a:off x="5157" y="2168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50</a:t>
                </a:r>
              </a:p>
            </p:txBody>
          </p:sp>
          <p:sp>
            <p:nvSpPr>
              <p:cNvPr id="13333" name="Line 28"/>
              <p:cNvSpPr>
                <a:spLocks noChangeShapeType="1"/>
              </p:cNvSpPr>
              <p:nvPr/>
            </p:nvSpPr>
            <p:spPr bwMode="auto">
              <a:xfrm rot="3600000">
                <a:off x="2886" y="95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34" name="Line 29"/>
              <p:cNvSpPr>
                <a:spLocks noChangeShapeType="1"/>
              </p:cNvSpPr>
              <p:nvPr/>
            </p:nvSpPr>
            <p:spPr bwMode="auto">
              <a:xfrm rot="18000000" flipH="1">
                <a:off x="3600" y="95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35" name="Line 30"/>
              <p:cNvSpPr>
                <a:spLocks noChangeShapeType="1"/>
              </p:cNvSpPr>
              <p:nvPr/>
            </p:nvSpPr>
            <p:spPr bwMode="auto">
              <a:xfrm rot="3600000">
                <a:off x="3608" y="140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36" name="Line 31"/>
              <p:cNvSpPr>
                <a:spLocks noChangeShapeType="1"/>
              </p:cNvSpPr>
              <p:nvPr/>
            </p:nvSpPr>
            <p:spPr bwMode="auto">
              <a:xfrm rot="18000000" flipH="1">
                <a:off x="4306" y="140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37" name="Line 32"/>
              <p:cNvSpPr>
                <a:spLocks noChangeShapeType="1"/>
              </p:cNvSpPr>
              <p:nvPr/>
            </p:nvSpPr>
            <p:spPr bwMode="auto">
              <a:xfrm rot="18000000" flipH="1">
                <a:off x="3574" y="1851"/>
                <a:ext cx="5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38" name="Line 33"/>
              <p:cNvSpPr>
                <a:spLocks noChangeShapeType="1"/>
              </p:cNvSpPr>
              <p:nvPr/>
            </p:nvSpPr>
            <p:spPr bwMode="auto">
              <a:xfrm rot="18000000" flipH="1">
                <a:off x="4998" y="1851"/>
                <a:ext cx="5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39" name="AutoShape 34"/>
              <p:cNvSpPr>
                <a:spLocks noChangeArrowheads="1"/>
              </p:cNvSpPr>
              <p:nvPr/>
            </p:nvSpPr>
            <p:spPr bwMode="auto">
              <a:xfrm>
                <a:off x="2190" y="1711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3340" name="AutoShape 35"/>
              <p:cNvSpPr>
                <a:spLocks noChangeArrowheads="1"/>
              </p:cNvSpPr>
              <p:nvPr/>
            </p:nvSpPr>
            <p:spPr bwMode="auto">
              <a:xfrm>
                <a:off x="2568" y="1711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3341" name="AutoShape 36"/>
              <p:cNvSpPr>
                <a:spLocks noChangeArrowheads="1"/>
              </p:cNvSpPr>
              <p:nvPr/>
            </p:nvSpPr>
            <p:spPr bwMode="auto">
              <a:xfrm>
                <a:off x="2562" y="2265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3342" name="AutoShape 37"/>
              <p:cNvSpPr>
                <a:spLocks noChangeArrowheads="1"/>
              </p:cNvSpPr>
              <p:nvPr/>
            </p:nvSpPr>
            <p:spPr bwMode="auto">
              <a:xfrm>
                <a:off x="3553" y="2606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3343" name="AutoShape 38"/>
              <p:cNvSpPr>
                <a:spLocks noChangeArrowheads="1"/>
              </p:cNvSpPr>
              <p:nvPr/>
            </p:nvSpPr>
            <p:spPr bwMode="auto">
              <a:xfrm>
                <a:off x="3931" y="2606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3344" name="AutoShape 39"/>
              <p:cNvSpPr>
                <a:spLocks noChangeArrowheads="1"/>
              </p:cNvSpPr>
              <p:nvPr/>
            </p:nvSpPr>
            <p:spPr bwMode="auto">
              <a:xfrm>
                <a:off x="4986" y="2600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3345" name="AutoShape 40"/>
              <p:cNvSpPr>
                <a:spLocks noChangeArrowheads="1"/>
              </p:cNvSpPr>
              <p:nvPr/>
            </p:nvSpPr>
            <p:spPr bwMode="auto">
              <a:xfrm>
                <a:off x="5364" y="2600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3346" name="AutoShape 41"/>
              <p:cNvSpPr>
                <a:spLocks noChangeArrowheads="1"/>
              </p:cNvSpPr>
              <p:nvPr/>
            </p:nvSpPr>
            <p:spPr bwMode="auto">
              <a:xfrm>
                <a:off x="4218" y="2254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3347" name="Line 42"/>
              <p:cNvSpPr>
                <a:spLocks noChangeShapeType="1"/>
              </p:cNvSpPr>
              <p:nvPr/>
            </p:nvSpPr>
            <p:spPr bwMode="auto">
              <a:xfrm flipH="1">
                <a:off x="2341" y="1563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48" name="Line 43"/>
              <p:cNvSpPr>
                <a:spLocks noChangeShapeType="1"/>
              </p:cNvSpPr>
              <p:nvPr/>
            </p:nvSpPr>
            <p:spPr bwMode="auto">
              <a:xfrm>
                <a:off x="2603" y="1559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49" name="Line 44"/>
              <p:cNvSpPr>
                <a:spLocks noChangeShapeType="1"/>
              </p:cNvSpPr>
              <p:nvPr/>
            </p:nvSpPr>
            <p:spPr bwMode="auto">
              <a:xfrm flipH="1">
                <a:off x="3695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50" name="Line 45"/>
              <p:cNvSpPr>
                <a:spLocks noChangeShapeType="1"/>
              </p:cNvSpPr>
              <p:nvPr/>
            </p:nvSpPr>
            <p:spPr bwMode="auto">
              <a:xfrm>
                <a:off x="3957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51" name="Line 46"/>
              <p:cNvSpPr>
                <a:spLocks noChangeShapeType="1"/>
              </p:cNvSpPr>
              <p:nvPr/>
            </p:nvSpPr>
            <p:spPr bwMode="auto">
              <a:xfrm flipH="1">
                <a:off x="5119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52" name="Line 47"/>
              <p:cNvSpPr>
                <a:spLocks noChangeShapeType="1"/>
              </p:cNvSpPr>
              <p:nvPr/>
            </p:nvSpPr>
            <p:spPr bwMode="auto">
              <a:xfrm>
                <a:off x="5381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53" name="Line 48"/>
              <p:cNvSpPr>
                <a:spLocks noChangeShapeType="1"/>
              </p:cNvSpPr>
              <p:nvPr/>
            </p:nvSpPr>
            <p:spPr bwMode="auto">
              <a:xfrm flipH="1">
                <a:off x="2688" y="1984"/>
                <a:ext cx="432" cy="27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3354" name="Line 49"/>
              <p:cNvSpPr>
                <a:spLocks noChangeShapeType="1"/>
              </p:cNvSpPr>
              <p:nvPr/>
            </p:nvSpPr>
            <p:spPr bwMode="auto">
              <a:xfrm flipH="1">
                <a:off x="4347" y="1995"/>
                <a:ext cx="213" cy="2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3319" name="Text Box 50"/>
            <p:cNvSpPr txBox="1">
              <a:spLocks noChangeArrowheads="1"/>
            </p:cNvSpPr>
            <p:nvPr/>
          </p:nvSpPr>
          <p:spPr bwMode="auto">
            <a:xfrm>
              <a:off x="2428" y="775"/>
              <a:ext cx="48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4</a:t>
              </a:r>
            </a:p>
            <a:p>
              <a:r>
                <a:rPr lang="en-US" sz="1600">
                  <a:latin typeface="Comic Sans MS" pitchFamily="66" charset="0"/>
                </a:rPr>
                <a:t>bh = 2</a:t>
              </a:r>
            </a:p>
          </p:txBody>
        </p:sp>
        <p:sp>
          <p:nvSpPr>
            <p:cNvPr id="13320" name="Text Box 51"/>
            <p:cNvSpPr txBox="1">
              <a:spLocks noChangeArrowheads="1"/>
            </p:cNvSpPr>
            <p:nvPr/>
          </p:nvSpPr>
          <p:spPr bwMode="auto">
            <a:xfrm>
              <a:off x="3142" y="1223"/>
              <a:ext cx="48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3</a:t>
              </a:r>
            </a:p>
            <a:p>
              <a:r>
                <a:rPr lang="en-US" sz="1600">
                  <a:latin typeface="Comic Sans MS" pitchFamily="66" charset="0"/>
                </a:rPr>
                <a:t>bh = 2</a:t>
              </a:r>
            </a:p>
          </p:txBody>
        </p:sp>
        <p:sp>
          <p:nvSpPr>
            <p:cNvPr id="13321" name="Text Box 52"/>
            <p:cNvSpPr txBox="1">
              <a:spLocks noChangeArrowheads="1"/>
            </p:cNvSpPr>
            <p:nvPr/>
          </p:nvSpPr>
          <p:spPr bwMode="auto">
            <a:xfrm>
              <a:off x="3836" y="1677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2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3322" name="Text Box 53"/>
            <p:cNvSpPr txBox="1">
              <a:spLocks noChangeArrowheads="1"/>
            </p:cNvSpPr>
            <p:nvPr/>
          </p:nvSpPr>
          <p:spPr bwMode="auto">
            <a:xfrm>
              <a:off x="4481" y="2162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3323" name="Text Box 54"/>
            <p:cNvSpPr txBox="1">
              <a:spLocks noChangeArrowheads="1"/>
            </p:cNvSpPr>
            <p:nvPr/>
          </p:nvSpPr>
          <p:spPr bwMode="auto">
            <a:xfrm>
              <a:off x="913" y="1266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3324" name="Text Box 55"/>
            <p:cNvSpPr txBox="1">
              <a:spLocks noChangeArrowheads="1"/>
            </p:cNvSpPr>
            <p:nvPr/>
          </p:nvSpPr>
          <p:spPr bwMode="auto">
            <a:xfrm>
              <a:off x="2401" y="1734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2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3325" name="Text Box 56"/>
            <p:cNvSpPr txBox="1">
              <a:spLocks noChangeArrowheads="1"/>
            </p:cNvSpPr>
            <p:nvPr/>
          </p:nvSpPr>
          <p:spPr bwMode="auto">
            <a:xfrm>
              <a:off x="2933" y="1940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3" y="0"/>
            <a:ext cx="8229600" cy="1143000"/>
          </a:xfrm>
        </p:spPr>
        <p:txBody>
          <a:bodyPr/>
          <a:lstStyle/>
          <a:p>
            <a:r>
              <a:rPr lang="en-US" smtClean="0"/>
              <a:t>Claim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111250"/>
            <a:ext cx="8329612" cy="58134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200" smtClean="0"/>
              <a:t>The subtree rooted at any node </a:t>
            </a:r>
            <a:r>
              <a:rPr lang="en-US" sz="3200" smtClean="0">
                <a:latin typeface="Comic Sans MS" pitchFamily="66" charset="0"/>
              </a:rPr>
              <a:t>x</a:t>
            </a:r>
            <a:r>
              <a:rPr lang="en-US" sz="3200" smtClean="0"/>
              <a:t> contains </a:t>
            </a:r>
            <a:r>
              <a:rPr lang="en-US" sz="3200" b="1" smtClean="0"/>
              <a:t>at least</a:t>
            </a:r>
            <a:r>
              <a:rPr lang="en-US" sz="3200" smtClean="0"/>
              <a:t> </a:t>
            </a:r>
            <a:r>
              <a:rPr lang="en-US" sz="3200" smtClean="0">
                <a:latin typeface="Comic Sans MS" pitchFamily="66" charset="0"/>
              </a:rPr>
              <a:t>2</a:t>
            </a:r>
            <a:r>
              <a:rPr lang="en-US" sz="3200" baseline="30000" smtClean="0">
                <a:latin typeface="Comic Sans MS" pitchFamily="66" charset="0"/>
              </a:rPr>
              <a:t>bh(x)</a:t>
            </a:r>
            <a:r>
              <a:rPr lang="en-US" sz="3200" smtClean="0">
                <a:latin typeface="Comic Sans MS" pitchFamily="66" charset="0"/>
              </a:rPr>
              <a:t> - 1</a:t>
            </a:r>
            <a:r>
              <a:rPr lang="en-US" sz="3200" smtClean="0"/>
              <a:t> internal nodes</a:t>
            </a:r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DC89F-B519-4FFF-9BEB-252E00185827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pSp>
        <p:nvGrpSpPr>
          <p:cNvPr id="14341" name="Group 36"/>
          <p:cNvGrpSpPr>
            <a:grpSpLocks/>
          </p:cNvGrpSpPr>
          <p:nvPr/>
        </p:nvGrpSpPr>
        <p:grpSpPr bwMode="auto">
          <a:xfrm>
            <a:off x="1535113" y="2700338"/>
            <a:ext cx="6402387" cy="3217862"/>
            <a:chOff x="913" y="775"/>
            <a:chExt cx="4033" cy="2027"/>
          </a:xfrm>
        </p:grpSpPr>
        <p:grpSp>
          <p:nvGrpSpPr>
            <p:cNvPr id="14342" name="Group 37"/>
            <p:cNvGrpSpPr>
              <a:grpSpLocks/>
            </p:cNvGrpSpPr>
            <p:nvPr/>
          </p:nvGrpSpPr>
          <p:grpSpPr bwMode="auto">
            <a:xfrm>
              <a:off x="1194" y="903"/>
              <a:ext cx="3494" cy="1899"/>
              <a:chOff x="2190" y="868"/>
              <a:chExt cx="3494" cy="1899"/>
            </a:xfrm>
          </p:grpSpPr>
          <p:sp>
            <p:nvSpPr>
              <p:cNvPr id="14350" name="Oval 38"/>
              <p:cNvSpPr>
                <a:spLocks noChangeArrowheads="1"/>
              </p:cNvSpPr>
              <p:nvPr/>
            </p:nvSpPr>
            <p:spPr bwMode="auto">
              <a:xfrm>
                <a:off x="3101" y="868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26</a:t>
                </a:r>
              </a:p>
            </p:txBody>
          </p:sp>
          <p:sp>
            <p:nvSpPr>
              <p:cNvPr id="14351" name="Oval 39"/>
              <p:cNvSpPr>
                <a:spLocks noChangeArrowheads="1"/>
              </p:cNvSpPr>
              <p:nvPr/>
            </p:nvSpPr>
            <p:spPr bwMode="auto">
              <a:xfrm>
                <a:off x="2388" y="1296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17</a:t>
                </a:r>
              </a:p>
            </p:txBody>
          </p:sp>
          <p:sp>
            <p:nvSpPr>
              <p:cNvPr id="14352" name="Oval 40"/>
              <p:cNvSpPr>
                <a:spLocks noChangeArrowheads="1"/>
              </p:cNvSpPr>
              <p:nvPr/>
            </p:nvSpPr>
            <p:spPr bwMode="auto">
              <a:xfrm>
                <a:off x="3813" y="1296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41</a:t>
                </a:r>
              </a:p>
            </p:txBody>
          </p:sp>
          <p:sp>
            <p:nvSpPr>
              <p:cNvPr id="14353" name="Oval 41"/>
              <p:cNvSpPr>
                <a:spLocks noChangeArrowheads="1"/>
              </p:cNvSpPr>
              <p:nvPr/>
            </p:nvSpPr>
            <p:spPr bwMode="auto">
              <a:xfrm>
                <a:off x="3101" y="1740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30</a:t>
                </a:r>
              </a:p>
            </p:txBody>
          </p:sp>
          <p:sp>
            <p:nvSpPr>
              <p:cNvPr id="14354" name="Oval 42"/>
              <p:cNvSpPr>
                <a:spLocks noChangeArrowheads="1"/>
              </p:cNvSpPr>
              <p:nvPr/>
            </p:nvSpPr>
            <p:spPr bwMode="auto">
              <a:xfrm>
                <a:off x="4518" y="1740"/>
                <a:ext cx="293" cy="28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47</a:t>
                </a:r>
              </a:p>
            </p:txBody>
          </p:sp>
          <p:sp>
            <p:nvSpPr>
              <p:cNvPr id="14355" name="Oval 43"/>
              <p:cNvSpPr>
                <a:spLocks noChangeArrowheads="1"/>
              </p:cNvSpPr>
              <p:nvPr/>
            </p:nvSpPr>
            <p:spPr bwMode="auto">
              <a:xfrm>
                <a:off x="3740" y="2168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38</a:t>
                </a:r>
              </a:p>
            </p:txBody>
          </p:sp>
          <p:sp>
            <p:nvSpPr>
              <p:cNvPr id="14356" name="Oval 44"/>
              <p:cNvSpPr>
                <a:spLocks noChangeArrowheads="1"/>
              </p:cNvSpPr>
              <p:nvPr/>
            </p:nvSpPr>
            <p:spPr bwMode="auto">
              <a:xfrm>
                <a:off x="5157" y="2168"/>
                <a:ext cx="293" cy="283"/>
              </a:xfrm>
              <a:prstGeom prst="ellipse">
                <a:avLst/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50</a:t>
                </a:r>
              </a:p>
            </p:txBody>
          </p:sp>
          <p:sp>
            <p:nvSpPr>
              <p:cNvPr id="14357" name="Line 45"/>
              <p:cNvSpPr>
                <a:spLocks noChangeShapeType="1"/>
              </p:cNvSpPr>
              <p:nvPr/>
            </p:nvSpPr>
            <p:spPr bwMode="auto">
              <a:xfrm rot="3600000">
                <a:off x="2886" y="95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58" name="Line 46"/>
              <p:cNvSpPr>
                <a:spLocks noChangeShapeType="1"/>
              </p:cNvSpPr>
              <p:nvPr/>
            </p:nvSpPr>
            <p:spPr bwMode="auto">
              <a:xfrm rot="18000000" flipH="1">
                <a:off x="3600" y="95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59" name="Line 47"/>
              <p:cNvSpPr>
                <a:spLocks noChangeShapeType="1"/>
              </p:cNvSpPr>
              <p:nvPr/>
            </p:nvSpPr>
            <p:spPr bwMode="auto">
              <a:xfrm rot="3600000">
                <a:off x="3608" y="140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60" name="Line 48"/>
              <p:cNvSpPr>
                <a:spLocks noChangeShapeType="1"/>
              </p:cNvSpPr>
              <p:nvPr/>
            </p:nvSpPr>
            <p:spPr bwMode="auto">
              <a:xfrm rot="18000000" flipH="1">
                <a:off x="4306" y="1406"/>
                <a:ext cx="5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61" name="Line 49"/>
              <p:cNvSpPr>
                <a:spLocks noChangeShapeType="1"/>
              </p:cNvSpPr>
              <p:nvPr/>
            </p:nvSpPr>
            <p:spPr bwMode="auto">
              <a:xfrm rot="18000000" flipH="1">
                <a:off x="3574" y="1851"/>
                <a:ext cx="5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62" name="Line 50"/>
              <p:cNvSpPr>
                <a:spLocks noChangeShapeType="1"/>
              </p:cNvSpPr>
              <p:nvPr/>
            </p:nvSpPr>
            <p:spPr bwMode="auto">
              <a:xfrm rot="18000000" flipH="1">
                <a:off x="4998" y="1851"/>
                <a:ext cx="5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63" name="AutoShape 51"/>
              <p:cNvSpPr>
                <a:spLocks noChangeArrowheads="1"/>
              </p:cNvSpPr>
              <p:nvPr/>
            </p:nvSpPr>
            <p:spPr bwMode="auto">
              <a:xfrm>
                <a:off x="2190" y="1711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4364" name="AutoShape 52"/>
              <p:cNvSpPr>
                <a:spLocks noChangeArrowheads="1"/>
              </p:cNvSpPr>
              <p:nvPr/>
            </p:nvSpPr>
            <p:spPr bwMode="auto">
              <a:xfrm>
                <a:off x="2568" y="1711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4365" name="AutoShape 53"/>
              <p:cNvSpPr>
                <a:spLocks noChangeArrowheads="1"/>
              </p:cNvSpPr>
              <p:nvPr/>
            </p:nvSpPr>
            <p:spPr bwMode="auto">
              <a:xfrm>
                <a:off x="2562" y="2265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4366" name="AutoShape 54"/>
              <p:cNvSpPr>
                <a:spLocks noChangeArrowheads="1"/>
              </p:cNvSpPr>
              <p:nvPr/>
            </p:nvSpPr>
            <p:spPr bwMode="auto">
              <a:xfrm>
                <a:off x="3553" y="2606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4367" name="AutoShape 55"/>
              <p:cNvSpPr>
                <a:spLocks noChangeArrowheads="1"/>
              </p:cNvSpPr>
              <p:nvPr/>
            </p:nvSpPr>
            <p:spPr bwMode="auto">
              <a:xfrm>
                <a:off x="3931" y="2606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4368" name="AutoShape 56"/>
              <p:cNvSpPr>
                <a:spLocks noChangeArrowheads="1"/>
              </p:cNvSpPr>
              <p:nvPr/>
            </p:nvSpPr>
            <p:spPr bwMode="auto">
              <a:xfrm>
                <a:off x="4986" y="2600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4369" name="AutoShape 57"/>
              <p:cNvSpPr>
                <a:spLocks noChangeArrowheads="1"/>
              </p:cNvSpPr>
              <p:nvPr/>
            </p:nvSpPr>
            <p:spPr bwMode="auto">
              <a:xfrm>
                <a:off x="5364" y="2600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4370" name="AutoShape 58"/>
              <p:cNvSpPr>
                <a:spLocks noChangeArrowheads="1"/>
              </p:cNvSpPr>
              <p:nvPr/>
            </p:nvSpPr>
            <p:spPr bwMode="auto">
              <a:xfrm>
                <a:off x="4218" y="2254"/>
                <a:ext cx="320" cy="16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/>
                  <a:t>NIL</a:t>
                </a:r>
              </a:p>
            </p:txBody>
          </p:sp>
          <p:sp>
            <p:nvSpPr>
              <p:cNvPr id="14371" name="Line 59"/>
              <p:cNvSpPr>
                <a:spLocks noChangeShapeType="1"/>
              </p:cNvSpPr>
              <p:nvPr/>
            </p:nvSpPr>
            <p:spPr bwMode="auto">
              <a:xfrm flipH="1">
                <a:off x="2341" y="1563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72" name="Line 60"/>
              <p:cNvSpPr>
                <a:spLocks noChangeShapeType="1"/>
              </p:cNvSpPr>
              <p:nvPr/>
            </p:nvSpPr>
            <p:spPr bwMode="auto">
              <a:xfrm>
                <a:off x="2603" y="1559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73" name="Line 61"/>
              <p:cNvSpPr>
                <a:spLocks noChangeShapeType="1"/>
              </p:cNvSpPr>
              <p:nvPr/>
            </p:nvSpPr>
            <p:spPr bwMode="auto">
              <a:xfrm flipH="1">
                <a:off x="3695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74" name="Line 62"/>
              <p:cNvSpPr>
                <a:spLocks noChangeShapeType="1"/>
              </p:cNvSpPr>
              <p:nvPr/>
            </p:nvSpPr>
            <p:spPr bwMode="auto">
              <a:xfrm>
                <a:off x="3957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75" name="Line 63"/>
              <p:cNvSpPr>
                <a:spLocks noChangeShapeType="1"/>
              </p:cNvSpPr>
              <p:nvPr/>
            </p:nvSpPr>
            <p:spPr bwMode="auto">
              <a:xfrm flipH="1">
                <a:off x="5119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76" name="Line 64"/>
              <p:cNvSpPr>
                <a:spLocks noChangeShapeType="1"/>
              </p:cNvSpPr>
              <p:nvPr/>
            </p:nvSpPr>
            <p:spPr bwMode="auto">
              <a:xfrm>
                <a:off x="5381" y="2445"/>
                <a:ext cx="1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77" name="Line 65"/>
              <p:cNvSpPr>
                <a:spLocks noChangeShapeType="1"/>
              </p:cNvSpPr>
              <p:nvPr/>
            </p:nvSpPr>
            <p:spPr bwMode="auto">
              <a:xfrm flipH="1">
                <a:off x="2688" y="1984"/>
                <a:ext cx="432" cy="27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78" name="Line 66"/>
              <p:cNvSpPr>
                <a:spLocks noChangeShapeType="1"/>
              </p:cNvSpPr>
              <p:nvPr/>
            </p:nvSpPr>
            <p:spPr bwMode="auto">
              <a:xfrm flipH="1">
                <a:off x="4347" y="1995"/>
                <a:ext cx="213" cy="2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343" name="Text Box 67"/>
            <p:cNvSpPr txBox="1">
              <a:spLocks noChangeArrowheads="1"/>
            </p:cNvSpPr>
            <p:nvPr/>
          </p:nvSpPr>
          <p:spPr bwMode="auto">
            <a:xfrm>
              <a:off x="2428" y="775"/>
              <a:ext cx="48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4</a:t>
              </a:r>
            </a:p>
            <a:p>
              <a:r>
                <a:rPr lang="en-US" sz="1600">
                  <a:latin typeface="Comic Sans MS" pitchFamily="66" charset="0"/>
                </a:rPr>
                <a:t>bh = 2</a:t>
              </a:r>
            </a:p>
          </p:txBody>
        </p:sp>
        <p:sp>
          <p:nvSpPr>
            <p:cNvPr id="14344" name="Text Box 68"/>
            <p:cNvSpPr txBox="1">
              <a:spLocks noChangeArrowheads="1"/>
            </p:cNvSpPr>
            <p:nvPr/>
          </p:nvSpPr>
          <p:spPr bwMode="auto">
            <a:xfrm>
              <a:off x="3142" y="1223"/>
              <a:ext cx="48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3</a:t>
              </a:r>
            </a:p>
            <a:p>
              <a:r>
                <a:rPr lang="en-US" sz="1600">
                  <a:latin typeface="Comic Sans MS" pitchFamily="66" charset="0"/>
                </a:rPr>
                <a:t>bh = 2</a:t>
              </a:r>
            </a:p>
          </p:txBody>
        </p:sp>
        <p:sp>
          <p:nvSpPr>
            <p:cNvPr id="14345" name="Text Box 69"/>
            <p:cNvSpPr txBox="1">
              <a:spLocks noChangeArrowheads="1"/>
            </p:cNvSpPr>
            <p:nvPr/>
          </p:nvSpPr>
          <p:spPr bwMode="auto">
            <a:xfrm>
              <a:off x="3836" y="1677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2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4346" name="Text Box 70"/>
            <p:cNvSpPr txBox="1">
              <a:spLocks noChangeArrowheads="1"/>
            </p:cNvSpPr>
            <p:nvPr/>
          </p:nvSpPr>
          <p:spPr bwMode="auto">
            <a:xfrm>
              <a:off x="4481" y="2162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4347" name="Text Box 71"/>
            <p:cNvSpPr txBox="1">
              <a:spLocks noChangeArrowheads="1"/>
            </p:cNvSpPr>
            <p:nvPr/>
          </p:nvSpPr>
          <p:spPr bwMode="auto">
            <a:xfrm>
              <a:off x="913" y="1266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4348" name="Text Box 72"/>
            <p:cNvSpPr txBox="1">
              <a:spLocks noChangeArrowheads="1"/>
            </p:cNvSpPr>
            <p:nvPr/>
          </p:nvSpPr>
          <p:spPr bwMode="auto">
            <a:xfrm>
              <a:off x="2401" y="1734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2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  <p:sp>
          <p:nvSpPr>
            <p:cNvPr id="14349" name="Text Box 73"/>
            <p:cNvSpPr txBox="1">
              <a:spLocks noChangeArrowheads="1"/>
            </p:cNvSpPr>
            <p:nvPr/>
          </p:nvSpPr>
          <p:spPr bwMode="auto">
            <a:xfrm>
              <a:off x="2933" y="1940"/>
              <a:ext cx="46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h = 1</a:t>
              </a:r>
            </a:p>
            <a:p>
              <a:r>
                <a:rPr lang="en-US" sz="1600">
                  <a:latin typeface="Comic Sans MS" pitchFamily="66" charset="0"/>
                </a:rPr>
                <a:t>bh =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229600" cy="1143000"/>
          </a:xfrm>
        </p:spPr>
        <p:txBody>
          <a:bodyPr/>
          <a:lstStyle/>
          <a:p>
            <a:r>
              <a:rPr lang="en-US" smtClean="0"/>
              <a:t>Claim 2 (cont’d)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111250"/>
            <a:ext cx="8329612" cy="5813425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b="1" smtClean="0"/>
              <a:t>Proof: </a:t>
            </a:r>
            <a:r>
              <a:rPr lang="en-US" smtClean="0"/>
              <a:t>By induction on </a:t>
            </a:r>
            <a:r>
              <a:rPr lang="en-US" b="1" smtClean="0"/>
              <a:t>h[</a:t>
            </a:r>
            <a:r>
              <a:rPr lang="en-US" b="1" smtClean="0">
                <a:latin typeface="Comic Sans MS" pitchFamily="66" charset="0"/>
              </a:rPr>
              <a:t>x]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b="1" smtClean="0"/>
              <a:t>Basis: </a:t>
            </a:r>
            <a:r>
              <a:rPr lang="en-US" smtClean="0">
                <a:latin typeface="Comic Sans MS" pitchFamily="66" charset="0"/>
              </a:rPr>
              <a:t>h[x]</a:t>
            </a:r>
            <a:r>
              <a:rPr lang="en-US" smtClean="0"/>
              <a:t> = 0 </a:t>
            </a:r>
            <a:r>
              <a:rPr lang="en-US" smtClean="0">
                <a:sym typeface="Symbol" pitchFamily="18" charset="2"/>
              </a:rPr>
              <a:t></a:t>
            </a:r>
            <a:r>
              <a:rPr lang="en-US" smtClean="0"/>
              <a:t>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mtClean="0"/>
              <a:t>	</a:t>
            </a:r>
            <a:r>
              <a:rPr lang="en-US" smtClean="0">
                <a:latin typeface="Comic Sans MS" pitchFamily="66" charset="0"/>
              </a:rPr>
              <a:t>x</a:t>
            </a:r>
            <a:r>
              <a:rPr lang="en-US" smtClean="0"/>
              <a:t> is a leaf (</a:t>
            </a:r>
            <a:r>
              <a:rPr lang="en-US" smtClean="0">
                <a:latin typeface="Comic Sans MS" pitchFamily="66" charset="0"/>
              </a:rPr>
              <a:t>NIL[T]</a:t>
            </a:r>
            <a:r>
              <a:rPr lang="en-US" smtClean="0"/>
              <a:t>) </a:t>
            </a:r>
            <a:r>
              <a:rPr lang="en-US" smtClean="0">
                <a:sym typeface="Symbol" pitchFamily="18" charset="2"/>
              </a:rPr>
              <a:t></a:t>
            </a:r>
            <a:r>
              <a:rPr lang="en-US" smtClean="0"/>
              <a:t>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mtClean="0"/>
              <a:t>	</a:t>
            </a:r>
            <a:r>
              <a:rPr lang="en-US" smtClean="0">
                <a:latin typeface="Comic Sans MS" pitchFamily="66" charset="0"/>
              </a:rPr>
              <a:t>bh(x) = 0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</a:t>
            </a:r>
            <a:r>
              <a:rPr lang="en-US" smtClean="0"/>
              <a:t> 		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mtClean="0"/>
              <a:t>	# of internal nodes: 2</a:t>
            </a:r>
            <a:r>
              <a:rPr lang="en-US" baseline="30000" smtClean="0"/>
              <a:t>0</a:t>
            </a:r>
            <a:r>
              <a:rPr lang="en-US" smtClean="0"/>
              <a:t> - 1 = 0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smtClean="0"/>
          </a:p>
          <a:p>
            <a:pPr>
              <a:lnSpc>
                <a:spcPct val="120000"/>
              </a:lnSpc>
              <a:buFontTx/>
              <a:buNone/>
            </a:pPr>
            <a:r>
              <a:rPr lang="en-US" b="1" smtClean="0"/>
              <a:t>Inductive Hypothesis: </a:t>
            </a:r>
            <a:r>
              <a:rPr lang="en-US" smtClean="0"/>
              <a:t>assume it is true for </a:t>
            </a:r>
            <a:r>
              <a:rPr lang="en-US" smtClean="0">
                <a:latin typeface="Comic Sans MS" pitchFamily="66" charset="0"/>
              </a:rPr>
              <a:t>h[x]=h-1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692FC8-971F-4F5D-9C86-95F7E20CE7A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45796" name="AutoShape 4"/>
          <p:cNvSpPr>
            <a:spLocks noChangeArrowheads="1"/>
          </p:cNvSpPr>
          <p:nvPr/>
        </p:nvSpPr>
        <p:spPr bwMode="auto">
          <a:xfrm>
            <a:off x="6494463" y="35575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545797" name="Text Box 5"/>
          <p:cNvSpPr txBox="1">
            <a:spLocks noChangeArrowheads="1"/>
          </p:cNvSpPr>
          <p:nvPr/>
        </p:nvSpPr>
        <p:spPr bwMode="auto">
          <a:xfrm>
            <a:off x="6796088" y="30511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6" grpId="0" animBg="1"/>
      <p:bldP spid="54579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4615</TotalTime>
  <Words>1850</Words>
  <Application>Microsoft Office PowerPoint</Application>
  <PresentationFormat>On-screen Show (4:3)</PresentationFormat>
  <Paragraphs>565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Constantia</vt:lpstr>
      <vt:lpstr>Wingdings 2</vt:lpstr>
      <vt:lpstr>Comic Sans MS</vt:lpstr>
      <vt:lpstr>Symbol</vt:lpstr>
      <vt:lpstr>Flow</vt:lpstr>
      <vt:lpstr>Red Black tree  </vt:lpstr>
      <vt:lpstr>Red-Black Trees</vt:lpstr>
      <vt:lpstr>Example: RED-BLACK-TREE</vt:lpstr>
      <vt:lpstr>Red-Black-Trees Properties</vt:lpstr>
      <vt:lpstr>Black-Height of a Node</vt:lpstr>
      <vt:lpstr>Most important property of  Red-Black-Trees</vt:lpstr>
      <vt:lpstr>Claim 1</vt:lpstr>
      <vt:lpstr>Claim 2</vt:lpstr>
      <vt:lpstr>Claim 2 (cont’d)</vt:lpstr>
      <vt:lpstr>Claim 2 (cont’d)</vt:lpstr>
      <vt:lpstr>Claim 2 (cont’d)</vt:lpstr>
      <vt:lpstr>Height of Red-Black-Trees (cont’d)</vt:lpstr>
      <vt:lpstr>Operations on Red-Black-Trees</vt:lpstr>
      <vt:lpstr>INSERT</vt:lpstr>
      <vt:lpstr>DELETE</vt:lpstr>
      <vt:lpstr>Rotations</vt:lpstr>
      <vt:lpstr>Left Rotations</vt:lpstr>
      <vt:lpstr>Example: LEFT-ROTATE </vt:lpstr>
      <vt:lpstr>LEFT-ROTATE(T, x)</vt:lpstr>
      <vt:lpstr>Right Rotations</vt:lpstr>
      <vt:lpstr>Insertion</vt:lpstr>
      <vt:lpstr>RB Properties Affected by Insert</vt:lpstr>
      <vt:lpstr>RB-INSERT-FIXUP – Case 1</vt:lpstr>
      <vt:lpstr>RB-INSERT-FIXUP – Case 1</vt:lpstr>
      <vt:lpstr>RB-INSERT-FIXUP – Case 3</vt:lpstr>
      <vt:lpstr>RB-INSERT-FIXUP – Case 2</vt:lpstr>
      <vt:lpstr>RB-INSERT-FIXUP(T, z)</vt:lpstr>
      <vt:lpstr>Example</vt:lpstr>
      <vt:lpstr>RB-INSERT(T, z)</vt:lpstr>
      <vt:lpstr>RB-INSERT(T, z)</vt:lpstr>
      <vt:lpstr>Analysis of RB-INSERT</vt:lpstr>
    </vt:vector>
  </TitlesOfParts>
  <Company>University of Nevada, Reno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Monica Nicolescu</dc:creator>
  <cp:lastModifiedBy>vishan gupta</cp:lastModifiedBy>
  <cp:revision>827</cp:revision>
  <dcterms:created xsi:type="dcterms:W3CDTF">2003-07-26T00:47:08Z</dcterms:created>
  <dcterms:modified xsi:type="dcterms:W3CDTF">2016-09-22T10:56:31Z</dcterms:modified>
</cp:coreProperties>
</file>